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8" r:id="rId5"/>
    <p:sldMasterId id="2147483732" r:id="rId6"/>
    <p:sldMasterId id="2147483714" r:id="rId7"/>
    <p:sldMasterId id="2147483674" r:id="rId8"/>
    <p:sldMasterId id="2147483690" r:id="rId9"/>
    <p:sldMasterId id="2147483696" r:id="rId10"/>
    <p:sldMasterId id="2147483702" r:id="rId11"/>
    <p:sldMasterId id="2147483708" r:id="rId12"/>
    <p:sldMasterId id="2147483736" r:id="rId13"/>
  </p:sldMasterIdLst>
  <p:notesMasterIdLst>
    <p:notesMasterId r:id="rId26"/>
  </p:notesMasterIdLst>
  <p:sldIdLst>
    <p:sldId id="427" r:id="rId14"/>
    <p:sldId id="447" r:id="rId15"/>
    <p:sldId id="448" r:id="rId16"/>
    <p:sldId id="438" r:id="rId17"/>
    <p:sldId id="458" r:id="rId18"/>
    <p:sldId id="459" r:id="rId19"/>
    <p:sldId id="474" r:id="rId20"/>
    <p:sldId id="475" r:id="rId21"/>
    <p:sldId id="476" r:id="rId22"/>
    <p:sldId id="477" r:id="rId23"/>
    <p:sldId id="473" r:id="rId24"/>
    <p:sldId id="44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>
          <p15:clr>
            <a:srgbClr val="A4A3A4"/>
          </p15:clr>
        </p15:guide>
        <p15:guide id="2" orient="horz" pos="2875">
          <p15:clr>
            <a:srgbClr val="A4A3A4"/>
          </p15:clr>
        </p15:guide>
        <p15:guide id="3" pos="159">
          <p15:clr>
            <a:srgbClr val="A4A3A4"/>
          </p15:clr>
        </p15:guide>
        <p15:guide id="4" pos="5602">
          <p15:clr>
            <a:srgbClr val="A4A3A4"/>
          </p15:clr>
        </p15:guide>
        <p15:guide id="5" pos="2422">
          <p15:clr>
            <a:srgbClr val="A4A3A4"/>
          </p15:clr>
        </p15:guide>
        <p15:guide id="6" pos="25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EEAF00"/>
    <a:srgbClr val="7D0063"/>
    <a:srgbClr val="0097D4"/>
    <a:srgbClr val="009697"/>
    <a:srgbClr val="69963B"/>
    <a:srgbClr val="D0D3D4"/>
    <a:srgbClr val="F6E8F2"/>
    <a:srgbClr val="FFF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76" autoAdjust="0"/>
  </p:normalViewPr>
  <p:slideViewPr>
    <p:cSldViewPr snapToGrid="0" showGuides="1">
      <p:cViewPr varScale="1">
        <p:scale>
          <a:sx n="103" d="100"/>
          <a:sy n="103" d="100"/>
        </p:scale>
        <p:origin x="102" y="786"/>
      </p:cViewPr>
      <p:guideLst>
        <p:guide orient="horz" pos="762"/>
        <p:guide orient="horz" pos="2875"/>
        <p:guide pos="159"/>
        <p:guide pos="5602"/>
        <p:guide pos="2422"/>
        <p:guide pos="2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5146084236643E-2"/>
          <c:y val="0.1419023165582563"/>
          <c:w val="0.91063876774813401"/>
          <c:h val="0.721890334360378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'[Chart in Microsoft PowerPoint]Sheet1'!$B$31:$J$32</c:f>
              <c:multiLvlStrCache>
                <c:ptCount val="9"/>
                <c:lvl>
                  <c:pt idx="0">
                    <c:v>H1 </c:v>
                  </c:pt>
                  <c:pt idx="1">
                    <c:v>H2</c:v>
                  </c:pt>
                  <c:pt idx="2">
                    <c:v>H1 </c:v>
                  </c:pt>
                  <c:pt idx="3">
                    <c:v>H2</c:v>
                  </c:pt>
                  <c:pt idx="4">
                    <c:v>H1 </c:v>
                  </c:pt>
                  <c:pt idx="5">
                    <c:v>H2</c:v>
                  </c:pt>
                  <c:pt idx="6">
                    <c:v>H1 </c:v>
                  </c:pt>
                  <c:pt idx="7">
                    <c:v>H2</c:v>
                  </c:pt>
                  <c:pt idx="8">
                    <c:v>H1</c:v>
                  </c:pt>
                </c:lvl>
                <c:lvl>
                  <c:pt idx="0">
                    <c:v>2011</c:v>
                  </c:pt>
                  <c:pt idx="2">
                    <c:v>2012</c:v>
                  </c:pt>
                  <c:pt idx="4">
                    <c:v>2013</c:v>
                  </c:pt>
                  <c:pt idx="6">
                    <c:v>2014</c:v>
                  </c:pt>
                  <c:pt idx="8">
                    <c:v>2015</c:v>
                  </c:pt>
                </c:lvl>
              </c:multiLvlStrCache>
            </c:multiLvlStrRef>
          </c:cat>
          <c:val>
            <c:numRef>
              <c:f>'[Chart in Microsoft PowerPoint]Sheet1'!$B$33:$J$33</c:f>
              <c:numCache>
                <c:formatCode>General</c:formatCode>
                <c:ptCount val="9"/>
                <c:pt idx="0">
                  <c:v>21810</c:v>
                </c:pt>
                <c:pt idx="1">
                  <c:v>26899</c:v>
                </c:pt>
                <c:pt idx="2">
                  <c:v>25266</c:v>
                </c:pt>
                <c:pt idx="3">
                  <c:v>39285</c:v>
                </c:pt>
                <c:pt idx="4">
                  <c:v>20907</c:v>
                </c:pt>
                <c:pt idx="5">
                  <c:v>21699</c:v>
                </c:pt>
                <c:pt idx="6">
                  <c:v>18827</c:v>
                </c:pt>
                <c:pt idx="7">
                  <c:v>19680</c:v>
                </c:pt>
                <c:pt idx="8">
                  <c:v>7408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881608"/>
        <c:axId val="247225320"/>
      </c:barChart>
      <c:catAx>
        <c:axId val="34288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225320"/>
        <c:crosses val="autoZero"/>
        <c:auto val="1"/>
        <c:lblAlgn val="ctr"/>
        <c:lblOffset val="100"/>
        <c:noMultiLvlLbl val="0"/>
      </c:catAx>
      <c:valAx>
        <c:axId val="24722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88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5F434-47D3-4FC0-9FA5-7E8895B6860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1EE34-FEDE-4A7A-B927-7CB30BE70554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ru-RU" dirty="0" smtClean="0"/>
            <a:t>Ориентация на клиента</a:t>
          </a:r>
          <a:endParaRPr lang="ru-RU" dirty="0"/>
        </a:p>
      </dgm:t>
    </dgm:pt>
    <dgm:pt modelId="{03EFEEF9-7860-4D57-A7F5-6EA48706B2A8}" type="parTrans" cxnId="{A6C428B0-4974-4157-9EFC-EDDDAAA82E7E}">
      <dgm:prSet/>
      <dgm:spPr/>
      <dgm:t>
        <a:bodyPr/>
        <a:lstStyle/>
        <a:p>
          <a:endParaRPr lang="ru-RU"/>
        </a:p>
      </dgm:t>
    </dgm:pt>
    <dgm:pt modelId="{C7320758-5BA3-44CF-88BF-93E840B540D1}" type="sibTrans" cxnId="{A6C428B0-4974-4157-9EFC-EDDDAAA82E7E}">
      <dgm:prSet/>
      <dgm:spPr/>
      <dgm:t>
        <a:bodyPr/>
        <a:lstStyle/>
        <a:p>
          <a:endParaRPr lang="ru-RU"/>
        </a:p>
      </dgm:t>
    </dgm:pt>
    <dgm:pt modelId="{898A0179-912F-4987-B24A-77F5B581B73C}">
      <dgm:prSet phldrT="[Text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1200" dirty="0" smtClean="0"/>
            <a:t>Малый, домашний офис</a:t>
          </a:r>
          <a:endParaRPr lang="ru-RU" sz="1200" dirty="0"/>
        </a:p>
      </dgm:t>
    </dgm:pt>
    <dgm:pt modelId="{468D7041-61F7-49C9-91D3-BA8DE0EE7392}" type="parTrans" cxnId="{D587D4E5-C7E5-4F32-9D26-3E3EFA90F24F}">
      <dgm:prSet/>
      <dgm:spPr/>
      <dgm:t>
        <a:bodyPr/>
        <a:lstStyle/>
        <a:p>
          <a:endParaRPr lang="ru-RU"/>
        </a:p>
      </dgm:t>
    </dgm:pt>
    <dgm:pt modelId="{2F4125BF-3BD9-445A-A445-43FBCDE1B6C6}" type="sibTrans" cxnId="{D587D4E5-C7E5-4F32-9D26-3E3EFA90F24F}">
      <dgm:prSet/>
      <dgm:spPr/>
      <dgm:t>
        <a:bodyPr/>
        <a:lstStyle/>
        <a:p>
          <a:endParaRPr lang="ru-RU"/>
        </a:p>
      </dgm:t>
    </dgm:pt>
    <dgm:pt modelId="{9D7D61E4-A483-48DF-8BC7-C005DD2EA015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200" dirty="0" smtClean="0"/>
            <a:t>Внесистемные транзакции</a:t>
          </a:r>
          <a:endParaRPr lang="ru-RU" sz="1200" dirty="0"/>
        </a:p>
      </dgm:t>
    </dgm:pt>
    <dgm:pt modelId="{8FDB0CD3-0919-4989-971E-2ECAF981C6C9}" type="parTrans" cxnId="{953C029D-3208-40E3-ACCD-C8A064B622D3}">
      <dgm:prSet/>
      <dgm:spPr/>
      <dgm:t>
        <a:bodyPr/>
        <a:lstStyle/>
        <a:p>
          <a:endParaRPr lang="ru-RU"/>
        </a:p>
      </dgm:t>
    </dgm:pt>
    <dgm:pt modelId="{E66C5E72-7BD2-495B-AECE-8652F8335820}" type="sibTrans" cxnId="{953C029D-3208-40E3-ACCD-C8A064B622D3}">
      <dgm:prSet/>
      <dgm:spPr/>
      <dgm:t>
        <a:bodyPr/>
        <a:lstStyle/>
        <a:p>
          <a:endParaRPr lang="ru-RU"/>
        </a:p>
      </dgm:t>
    </dgm:pt>
    <dgm:pt modelId="{26124FE7-9301-4224-BFD1-7CAB3F8D0BF1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200" dirty="0" smtClean="0"/>
            <a:t>Мобильные сотрудники</a:t>
          </a:r>
          <a:endParaRPr lang="ru-RU" sz="1200" dirty="0"/>
        </a:p>
      </dgm:t>
    </dgm:pt>
    <dgm:pt modelId="{C20E54AB-03C6-4003-B89D-F0D692E53CB6}" type="parTrans" cxnId="{59B900FC-1DE5-4DB0-B224-5949833CC491}">
      <dgm:prSet/>
      <dgm:spPr/>
      <dgm:t>
        <a:bodyPr/>
        <a:lstStyle/>
        <a:p>
          <a:endParaRPr lang="ru-RU"/>
        </a:p>
      </dgm:t>
    </dgm:pt>
    <dgm:pt modelId="{056BFE8E-0FB5-47E4-82C0-9C2FAE657A5C}" type="sibTrans" cxnId="{59B900FC-1DE5-4DB0-B224-5949833CC491}">
      <dgm:prSet/>
      <dgm:spPr/>
      <dgm:t>
        <a:bodyPr/>
        <a:lstStyle/>
        <a:p>
          <a:endParaRPr lang="ru-RU"/>
        </a:p>
      </dgm:t>
    </dgm:pt>
    <dgm:pt modelId="{B8FF961A-E545-4F77-ADDE-79F3C3DADDD3}" type="pres">
      <dgm:prSet presAssocID="{E725F434-47D3-4FC0-9FA5-7E8895B686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8D17D-1079-4578-A98D-24881EB4DC16}" type="pres">
      <dgm:prSet presAssocID="{E725F434-47D3-4FC0-9FA5-7E8895B6860E}" presName="radial" presStyleCnt="0">
        <dgm:presLayoutVars>
          <dgm:animLvl val="ctr"/>
        </dgm:presLayoutVars>
      </dgm:prSet>
      <dgm:spPr/>
    </dgm:pt>
    <dgm:pt modelId="{67AEDCC4-B345-4FCC-9EDF-B47C27511E91}" type="pres">
      <dgm:prSet presAssocID="{82E1EE34-FEDE-4A7A-B927-7CB30BE70554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F3A26855-05A5-4D90-BB42-9DC20AC2657A}" type="pres">
      <dgm:prSet presAssocID="{898A0179-912F-4987-B24A-77F5B581B73C}" presName="node" presStyleLbl="vennNode1" presStyleIdx="1" presStyleCnt="4" custScaleX="134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E2433-65A6-4FE1-85B0-9958ACE45DD7}" type="pres">
      <dgm:prSet presAssocID="{9D7D61E4-A483-48DF-8BC7-C005DD2EA015}" presName="node" presStyleLbl="vennNode1" presStyleIdx="2" presStyleCnt="4" custScaleX="168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5A267-6BAA-496A-922E-A9E981271C3E}" type="pres">
      <dgm:prSet presAssocID="{26124FE7-9301-4224-BFD1-7CAB3F8D0BF1}" presName="node" presStyleLbl="vennNode1" presStyleIdx="3" presStyleCnt="4" custScaleX="139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335FF-3C6A-4FAE-AB72-BF4CE6FB2D7F}" type="presOf" srcId="{E725F434-47D3-4FC0-9FA5-7E8895B6860E}" destId="{B8FF961A-E545-4F77-ADDE-79F3C3DADDD3}" srcOrd="0" destOrd="0" presId="urn:microsoft.com/office/officeart/2005/8/layout/radial3"/>
    <dgm:cxn modelId="{FB56CF4F-8701-4A34-8D3C-0522B32ADCB8}" type="presOf" srcId="{9D7D61E4-A483-48DF-8BC7-C005DD2EA015}" destId="{EE4E2433-65A6-4FE1-85B0-9958ACE45DD7}" srcOrd="0" destOrd="0" presId="urn:microsoft.com/office/officeart/2005/8/layout/radial3"/>
    <dgm:cxn modelId="{419F42FE-9795-48BC-A54A-178FC22CAD60}" type="presOf" srcId="{898A0179-912F-4987-B24A-77F5B581B73C}" destId="{F3A26855-05A5-4D90-BB42-9DC20AC2657A}" srcOrd="0" destOrd="0" presId="urn:microsoft.com/office/officeart/2005/8/layout/radial3"/>
    <dgm:cxn modelId="{953C029D-3208-40E3-ACCD-C8A064B622D3}" srcId="{82E1EE34-FEDE-4A7A-B927-7CB30BE70554}" destId="{9D7D61E4-A483-48DF-8BC7-C005DD2EA015}" srcOrd="1" destOrd="0" parTransId="{8FDB0CD3-0919-4989-971E-2ECAF981C6C9}" sibTransId="{E66C5E72-7BD2-495B-AECE-8652F8335820}"/>
    <dgm:cxn modelId="{6B000F7E-20BC-44EA-BA0C-FB91F38286B1}" type="presOf" srcId="{82E1EE34-FEDE-4A7A-B927-7CB30BE70554}" destId="{67AEDCC4-B345-4FCC-9EDF-B47C27511E91}" srcOrd="0" destOrd="0" presId="urn:microsoft.com/office/officeart/2005/8/layout/radial3"/>
    <dgm:cxn modelId="{59B900FC-1DE5-4DB0-B224-5949833CC491}" srcId="{82E1EE34-FEDE-4A7A-B927-7CB30BE70554}" destId="{26124FE7-9301-4224-BFD1-7CAB3F8D0BF1}" srcOrd="2" destOrd="0" parTransId="{C20E54AB-03C6-4003-B89D-F0D692E53CB6}" sibTransId="{056BFE8E-0FB5-47E4-82C0-9C2FAE657A5C}"/>
    <dgm:cxn modelId="{A6C428B0-4974-4157-9EFC-EDDDAAA82E7E}" srcId="{E725F434-47D3-4FC0-9FA5-7E8895B6860E}" destId="{82E1EE34-FEDE-4A7A-B927-7CB30BE70554}" srcOrd="0" destOrd="0" parTransId="{03EFEEF9-7860-4D57-A7F5-6EA48706B2A8}" sibTransId="{C7320758-5BA3-44CF-88BF-93E840B540D1}"/>
    <dgm:cxn modelId="{D587D4E5-C7E5-4F32-9D26-3E3EFA90F24F}" srcId="{82E1EE34-FEDE-4A7A-B927-7CB30BE70554}" destId="{898A0179-912F-4987-B24A-77F5B581B73C}" srcOrd="0" destOrd="0" parTransId="{468D7041-61F7-49C9-91D3-BA8DE0EE7392}" sibTransId="{2F4125BF-3BD9-445A-A445-43FBCDE1B6C6}"/>
    <dgm:cxn modelId="{2915C395-0179-43DA-B4F6-720C40B016FD}" type="presOf" srcId="{26124FE7-9301-4224-BFD1-7CAB3F8D0BF1}" destId="{F7B5A267-6BAA-496A-922E-A9E981271C3E}" srcOrd="0" destOrd="0" presId="urn:microsoft.com/office/officeart/2005/8/layout/radial3"/>
    <dgm:cxn modelId="{569E3C52-6443-4B2D-B9AB-B7887BEBF113}" type="presParOf" srcId="{B8FF961A-E545-4F77-ADDE-79F3C3DADDD3}" destId="{19B8D17D-1079-4578-A98D-24881EB4DC16}" srcOrd="0" destOrd="0" presId="urn:microsoft.com/office/officeart/2005/8/layout/radial3"/>
    <dgm:cxn modelId="{305AC608-8BB2-42D3-88BE-C06884AE5C74}" type="presParOf" srcId="{19B8D17D-1079-4578-A98D-24881EB4DC16}" destId="{67AEDCC4-B345-4FCC-9EDF-B47C27511E91}" srcOrd="0" destOrd="0" presId="urn:microsoft.com/office/officeart/2005/8/layout/radial3"/>
    <dgm:cxn modelId="{63698A19-5598-4B9F-9162-72591754094F}" type="presParOf" srcId="{19B8D17D-1079-4578-A98D-24881EB4DC16}" destId="{F3A26855-05A5-4D90-BB42-9DC20AC2657A}" srcOrd="1" destOrd="0" presId="urn:microsoft.com/office/officeart/2005/8/layout/radial3"/>
    <dgm:cxn modelId="{23119081-220E-4935-A8B0-25014094E125}" type="presParOf" srcId="{19B8D17D-1079-4578-A98D-24881EB4DC16}" destId="{EE4E2433-65A6-4FE1-85B0-9958ACE45DD7}" srcOrd="2" destOrd="0" presId="urn:microsoft.com/office/officeart/2005/8/layout/radial3"/>
    <dgm:cxn modelId="{CC0BF2BD-AED6-4BC6-A81C-0BB585258182}" type="presParOf" srcId="{19B8D17D-1079-4578-A98D-24881EB4DC16}" destId="{F7B5A267-6BAA-496A-922E-A9E981271C3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7029-D20B-4275-831A-AA861A3366E8}" type="datetimeFigureOut">
              <a:rPr lang="en-GB" smtClean="0"/>
              <a:t>20/10/2015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93455-E901-4C62-8913-AFDB73D8D1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3455-E901-4C62-8913-AFDB73D8D16C}" type="slidenum">
              <a:rPr lang="en-GB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8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DendaNew" panose="02000803050000020004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95977F-DFC1-45AC-88A1-2ECE406D85F8}" type="slidenum">
              <a:rPr lang="en-US" altLang="ru-RU" smtClean="0"/>
              <a:pPr>
                <a:spcBef>
                  <a:spcPct val="0"/>
                </a:spcBef>
              </a:pPr>
              <a:t>6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7260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/>
          <a:stretch/>
        </p:blipFill>
        <p:spPr>
          <a:xfrm>
            <a:off x="-1" y="0"/>
            <a:ext cx="75247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08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rot="16200000" flipH="1">
            <a:off x="3368375" y="3306013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Thorsten </a:t>
            </a:r>
            <a:r>
              <a:rPr lang="en-US" dirty="0" err="1" smtClean="0"/>
              <a:t>Milse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55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9037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174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26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D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43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8" y="0"/>
            <a:ext cx="7787131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7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00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925865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4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94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Brutus </a:t>
            </a:r>
            <a:r>
              <a:rPr lang="en-US" dirty="0" err="1" smtClean="0"/>
              <a:t>Ostling</a:t>
            </a:r>
            <a:r>
              <a:rPr lang="en-US" dirty="0" smtClean="0"/>
              <a:t> . Canon Ambassador</a:t>
            </a:r>
            <a:endParaRPr lang="en-GB" dirty="0"/>
          </a:p>
        </p:txBody>
      </p:sp>
      <p:sp>
        <p:nvSpPr>
          <p:cNvPr id="20" name="Oval 19"/>
          <p:cNvSpPr/>
          <p:nvPr userDrawn="1"/>
        </p:nvSpPr>
        <p:spPr>
          <a:xfrm>
            <a:off x="5331620" y="3755232"/>
            <a:ext cx="700086" cy="700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50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/>
          <a:stretch/>
        </p:blipFill>
        <p:spPr>
          <a:xfrm>
            <a:off x="-1" y="0"/>
            <a:ext cx="6753227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E5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0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" y="0"/>
            <a:ext cx="770733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2088357"/>
            <a:ext cx="700086" cy="700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16200000" flipH="1">
            <a:off x="6152472" y="4199846"/>
            <a:ext cx="668110" cy="123824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7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/>
          <a:stretch/>
        </p:blipFill>
        <p:spPr>
          <a:xfrm>
            <a:off x="0" y="3774"/>
            <a:ext cx="5853830" cy="51397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E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4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517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242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037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807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425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21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7910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8564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375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4134644" y="-227321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490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20809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342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817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044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2981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183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695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2471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599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152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5400000" flipH="1">
            <a:off x="5089048" y="-457829"/>
            <a:ext cx="1072999" cy="1988653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246357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2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11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information in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9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291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2986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dirty="0" smtClean="0"/>
              <a:t>Click to edit Master text styles</a:t>
            </a:r>
          </a:p>
          <a:p>
            <a:pPr marL="133350" lvl="1" indent="-133350"/>
            <a:r>
              <a:rPr lang="en-US" dirty="0" smtClean="0"/>
              <a:t>Second level</a:t>
            </a:r>
          </a:p>
          <a:p>
            <a:pPr marL="133350" lvl="2" indent="-133350"/>
            <a:r>
              <a:rPr lang="en-US" dirty="0" smtClean="0"/>
              <a:t>Third level</a:t>
            </a:r>
          </a:p>
          <a:p>
            <a:pPr marL="266700" lvl="3" indent="-85725"/>
            <a:r>
              <a:rPr lang="en-US" dirty="0" smtClean="0"/>
              <a:t>Fourth level</a:t>
            </a:r>
          </a:p>
          <a:p>
            <a:pPr marL="447675" lvl="4" indent="-88900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1608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244169"/>
            <a:ext cx="7537729" cy="389290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59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/>
          <a:stretch/>
        </p:blipFill>
        <p:spPr>
          <a:xfrm>
            <a:off x="-1" y="0"/>
            <a:ext cx="75247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25220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16200000" flipH="1">
            <a:off x="6152472" y="4199846"/>
            <a:ext cx="668110" cy="123824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87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4134644" y="-227321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15251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rot="5400000" flipH="1">
            <a:off x="5089048" y="-457829"/>
            <a:ext cx="1072999" cy="1988653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97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246357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6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5856679" y="-346466"/>
            <a:ext cx="812005" cy="1504938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2AD00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3" y="2121470"/>
            <a:ext cx="1868086" cy="15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R3 – Internal Only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4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5400000" flipH="1">
            <a:off x="5856679" y="-346466"/>
            <a:ext cx="812005" cy="1504938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2AD00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3" y="2121470"/>
            <a:ext cx="1868086" cy="15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R3 – Internal Only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8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flipH="1">
            <a:off x="-9526" y="2082891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083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49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53033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EEA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716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flipH="1">
            <a:off x="-9525" y="1976971"/>
            <a:ext cx="1400175" cy="259503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rgbClr val="EEA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Richard </a:t>
            </a:r>
            <a:r>
              <a:rPr lang="en-US" dirty="0" err="1" smtClean="0"/>
              <a:t>Walch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199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4134644" y="4383413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31A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94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rot="16200000" flipH="1">
            <a:off x="3368375" y="3306013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Thorsten </a:t>
            </a:r>
            <a:r>
              <a:rPr lang="en-US" dirty="0" err="1" smtClean="0"/>
              <a:t>Milse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7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20/10/2015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7425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Aft>
                <a:spcPts val="900"/>
              </a:spcAft>
              <a:defRPr lang="en-US" sz="1200" smtClean="0"/>
            </a:lvl1pPr>
            <a:lvl2pPr marL="133350" indent="-133350">
              <a:defRPr lang="en-US" sz="1200" smtClean="0"/>
            </a:lvl2pPr>
            <a:lvl3pPr marL="133350" indent="-133350">
              <a:defRPr lang="en-US" sz="1200" smtClean="0"/>
            </a:lvl3pPr>
            <a:lvl4pPr marL="266700" indent="-85725">
              <a:defRPr lang="en-US" sz="1100" smtClean="0"/>
            </a:lvl4pPr>
            <a:lvl5pPr marL="447675" indent="-88900">
              <a:defRPr lang="en-GB"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20/10/2015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95919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363" y="1209674"/>
            <a:ext cx="3586162" cy="33543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GB" sz="1050" dirty="0"/>
            </a:lvl5pPr>
          </a:lstStyle>
          <a:p>
            <a:pPr lvl="0">
              <a:spcAft>
                <a:spcPts val="900"/>
              </a:spcAf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900"/>
              </a:spcAft>
            </a:pPr>
            <a:r>
              <a:rPr lang="en-US" smtClean="0"/>
              <a:t>Second level</a:t>
            </a:r>
          </a:p>
          <a:p>
            <a:pPr lvl="2">
              <a:spcAft>
                <a:spcPts val="900"/>
              </a:spcAft>
            </a:pPr>
            <a:r>
              <a:rPr lang="en-US" smtClean="0"/>
              <a:t>Third level</a:t>
            </a:r>
          </a:p>
          <a:p>
            <a:pPr lvl="3">
              <a:spcAft>
                <a:spcPts val="900"/>
              </a:spcAft>
            </a:pPr>
            <a:r>
              <a:rPr lang="en-US" smtClean="0"/>
              <a:t>Fourth level</a:t>
            </a:r>
          </a:p>
          <a:p>
            <a:pPr lvl="4">
              <a:spcAft>
                <a:spcPts val="900"/>
              </a:spcAft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A2D9-DB72-48D3-9874-552612A03270}" type="datetime1">
              <a:rPr lang="en-GB" smtClean="0">
                <a:solidFill>
                  <a:prstClr val="black"/>
                </a:solidFill>
              </a:rPr>
              <a:pPr/>
              <a:t>20/10/2015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1209675"/>
            <a:ext cx="3592512" cy="33543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16200000">
            <a:off x="3424635" y="442396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1670" y="4840930"/>
            <a:ext cx="2902591" cy="234410"/>
          </a:xfrm>
        </p:spPr>
        <p:txBody>
          <a:bodyPr/>
          <a:lstStyle>
            <a:lvl1pPr>
              <a:defRPr sz="700" baseline="0"/>
            </a:lvl1pPr>
          </a:lstStyle>
          <a:p>
            <a:pPr lvl="0"/>
            <a:r>
              <a:rPr lang="en-US" dirty="0" smtClean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79854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26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D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7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Freeform 32"/>
          <p:cNvSpPr>
            <a:spLocks/>
          </p:cNvSpPr>
          <p:nvPr userDrawn="1"/>
        </p:nvSpPr>
        <p:spPr bwMode="auto">
          <a:xfrm flipH="1">
            <a:off x="-9526" y="2082891"/>
            <a:ext cx="1200151" cy="24891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008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8" y="0"/>
            <a:ext cx="7787131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741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4221957"/>
            <a:ext cx="700086" cy="700086"/>
          </a:xfrm>
          <a:prstGeom prst="ellipse">
            <a:avLst/>
          </a:prstGeom>
          <a:solidFill>
            <a:srgbClr val="00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3925865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© Brent </a:t>
            </a:r>
            <a:r>
              <a:rPr lang="en-GB" dirty="0" err="1" smtClean="0"/>
              <a:t>Stirton</a:t>
            </a:r>
            <a:r>
              <a:rPr lang="en-GB" dirty="0" smtClean="0"/>
              <a:t>/ Reportage by Getty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037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9475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Brutus </a:t>
            </a:r>
            <a:r>
              <a:rPr lang="en-US" dirty="0" err="1" smtClean="0"/>
              <a:t>Ostling</a:t>
            </a:r>
            <a:r>
              <a:rPr lang="en-US" dirty="0" smtClean="0"/>
              <a:t> . Canon Ambassador</a:t>
            </a:r>
            <a:endParaRPr lang="en-GB" dirty="0"/>
          </a:p>
        </p:txBody>
      </p:sp>
      <p:sp>
        <p:nvSpPr>
          <p:cNvPr id="20" name="Oval 19"/>
          <p:cNvSpPr/>
          <p:nvPr userDrawn="1"/>
        </p:nvSpPr>
        <p:spPr>
          <a:xfrm>
            <a:off x="5331620" y="3755232"/>
            <a:ext cx="700086" cy="700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17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/>
          <a:stretch/>
        </p:blipFill>
        <p:spPr>
          <a:xfrm>
            <a:off x="-1" y="0"/>
            <a:ext cx="6753227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E5F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42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" y="0"/>
            <a:ext cx="7707336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2088357"/>
            <a:ext cx="700086" cy="700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480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/>
          <a:stretch/>
        </p:blipFill>
        <p:spPr>
          <a:xfrm>
            <a:off x="0" y="3774"/>
            <a:ext cx="5853830" cy="51397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681664" y="0"/>
            <a:ext cx="3462338" cy="5143500"/>
          </a:xfrm>
          <a:prstGeom prst="rect">
            <a:avLst/>
          </a:prstGeom>
          <a:solidFill>
            <a:srgbClr val="F6E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331620" y="3745707"/>
            <a:ext cx="700086" cy="700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613" y="646515"/>
            <a:ext cx="3103562" cy="813191"/>
          </a:xfrm>
        </p:spPr>
        <p:txBody>
          <a:bodyPr anchor="t"/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13" y="1464071"/>
            <a:ext cx="3103562" cy="1125140"/>
          </a:xfr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5787222" y="469235"/>
            <a:ext cx="72000" cy="72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Ziv</a:t>
            </a:r>
            <a:r>
              <a:rPr lang="en-US" dirty="0" smtClean="0"/>
              <a:t> </a:t>
            </a:r>
            <a:r>
              <a:rPr lang="en-US" dirty="0" err="1" smtClean="0"/>
              <a:t>Koren</a:t>
            </a:r>
            <a:r>
              <a:rPr lang="en-US" dirty="0" smtClean="0"/>
              <a:t>/ Polaris Images.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63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943225" y="4948237"/>
            <a:ext cx="3359944" cy="1952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/>
                </a:solidFill>
              </a:rPr>
              <a:t>R2</a:t>
            </a:r>
            <a:r>
              <a:rPr lang="ja-JP" altLang="en-US">
                <a:solidFill>
                  <a:prstClr val="black"/>
                </a:solidFill>
              </a:rPr>
              <a:t>・</a:t>
            </a:r>
            <a:r>
              <a:rPr lang="en-US" altLang="ja-JP">
                <a:solidFill>
                  <a:prstClr val="black"/>
                </a:solidFill>
              </a:rPr>
              <a:t>Confidential for Canon Group</a:t>
            </a:r>
          </a:p>
        </p:txBody>
      </p:sp>
    </p:spTree>
    <p:extLst>
      <p:ext uri="{BB962C8B-B14F-4D97-AF65-F5344CB8AC3E}">
        <p14:creationId xmlns:p14="http://schemas.microsoft.com/office/powerpoint/2010/main" val="34650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49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5303394" y="4169920"/>
            <a:ext cx="682410" cy="1264752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EEA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image ©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3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9"/>
          <p:cNvSpPr>
            <a:spLocks/>
          </p:cNvSpPr>
          <p:nvPr userDrawn="1"/>
        </p:nvSpPr>
        <p:spPr bwMode="auto">
          <a:xfrm flipH="1">
            <a:off x="-9525" y="1976971"/>
            <a:ext cx="1400175" cy="259503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noFill/>
          <a:ln w="12700">
            <a:solidFill>
              <a:srgbClr val="EEAF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" name="Freeform 20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Richard </a:t>
            </a:r>
            <a:r>
              <a:rPr lang="en-US" dirty="0" err="1" smtClean="0"/>
              <a:t>Walch</a:t>
            </a:r>
            <a:r>
              <a:rPr lang="en-US" dirty="0" smtClean="0"/>
              <a:t>. Canon Ambassador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2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7524751" y="0"/>
            <a:ext cx="16192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2121281"/>
            <a:ext cx="1868310" cy="1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3" y="395058"/>
            <a:ext cx="4719637" cy="1102519"/>
          </a:xfrm>
        </p:spPr>
        <p:txBody>
          <a:bodyPr/>
          <a:lstStyle>
            <a:lvl1pPr algn="l">
              <a:lnSpc>
                <a:spcPct val="8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446180"/>
            <a:ext cx="4702144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4134644" y="4383413"/>
            <a:ext cx="532767" cy="987409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A31A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Freeform 16"/>
          <p:cNvSpPr>
            <a:spLocks noChangeAspect="1"/>
          </p:cNvSpPr>
          <p:nvPr userDrawn="1"/>
        </p:nvSpPr>
        <p:spPr bwMode="auto">
          <a:xfrm flipH="1">
            <a:off x="1" y="430213"/>
            <a:ext cx="156601" cy="313200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4751" y="139700"/>
            <a:ext cx="1485898" cy="260350"/>
          </a:xfr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Security R* Level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2" y="4834311"/>
            <a:ext cx="2515789" cy="260350"/>
          </a:xfrm>
        </p:spPr>
        <p:txBody>
          <a:bodyPr/>
          <a:lstStyle>
            <a:lvl1pPr algn="l"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© David </a:t>
            </a:r>
            <a:r>
              <a:rPr lang="en-US" dirty="0" err="1" smtClean="0"/>
              <a:t>Noton</a:t>
            </a:r>
            <a:r>
              <a:rPr lang="en-US" dirty="0" smtClean="0"/>
              <a:t>. Canon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8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60" r:id="rId4"/>
    <p:sldLayoutId id="2147483649" r:id="rId5"/>
    <p:sldLayoutId id="2147483656" r:id="rId6"/>
    <p:sldLayoutId id="2147483663" r:id="rId7"/>
    <p:sldLayoutId id="2147483664" r:id="rId8"/>
    <p:sldLayoutId id="2147483657" r:id="rId9"/>
    <p:sldLayoutId id="2147483658" r:id="rId10"/>
    <p:sldLayoutId id="2147483650" r:id="rId11"/>
    <p:sldLayoutId id="2147483652" r:id="rId12"/>
    <p:sldLayoutId id="2147483673" r:id="rId13"/>
    <p:sldLayoutId id="2147483670" r:id="rId14"/>
    <p:sldLayoutId id="2147483671" r:id="rId15"/>
    <p:sldLayoutId id="2147483666" r:id="rId16"/>
    <p:sldLayoutId id="2147483665" r:id="rId17"/>
    <p:sldLayoutId id="2147483669" r:id="rId18"/>
    <p:sldLayoutId id="2147483668" r:id="rId19"/>
    <p:sldLayoutId id="2147483672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>
                <a:solidFill>
                  <a:prstClr val="black"/>
                </a:solidFill>
              </a:rPr>
              <a:pPr/>
              <a:t>20/10/2015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4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60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0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7813969" y="4692279"/>
            <a:ext cx="1080000" cy="226587"/>
            <a:chOff x="2436813" y="2125663"/>
            <a:chExt cx="4275137" cy="896937"/>
          </a:xfrm>
          <a:solidFill>
            <a:srgbClr val="CC0000"/>
          </a:solidFill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436813" y="2125663"/>
              <a:ext cx="1058862" cy="896937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471863" y="2279650"/>
              <a:ext cx="855662" cy="735012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237038" y="2279650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5880100" y="2279650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5178425" y="2279650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rgbClr val="00B2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6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4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1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8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24407"/>
            <a:ext cx="2895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Presentation information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06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8863806" y="2291557"/>
            <a:ext cx="280194" cy="560386"/>
          </a:xfrm>
          <a:custGeom>
            <a:avLst/>
            <a:gdLst>
              <a:gd name="T0" fmla="*/ 818 w 818"/>
              <a:gd name="T1" fmla="*/ 0 h 1635"/>
              <a:gd name="T2" fmla="*/ 0 w 818"/>
              <a:gd name="T3" fmla="*/ 818 h 1635"/>
              <a:gd name="T4" fmla="*/ 818 w 818"/>
              <a:gd name="T5" fmla="*/ 1635 h 1635"/>
              <a:gd name="T6" fmla="*/ 818 w 818"/>
              <a:gd name="T7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8" h="1635">
                <a:moveTo>
                  <a:pt x="818" y="0"/>
                </a:moveTo>
                <a:cubicBezTo>
                  <a:pt x="366" y="0"/>
                  <a:pt x="0" y="366"/>
                  <a:pt x="0" y="818"/>
                </a:cubicBezTo>
                <a:cubicBezTo>
                  <a:pt x="0" y="1269"/>
                  <a:pt x="366" y="1635"/>
                  <a:pt x="818" y="1635"/>
                </a:cubicBezTo>
                <a:lnTo>
                  <a:pt x="8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2" y="339501"/>
            <a:ext cx="8640067" cy="870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12" y="1200151"/>
            <a:ext cx="8640067" cy="336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4824407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19A9A67A-79D0-4577-ACD8-F49ED15A6787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4EF1CEF9-05AB-4E0D-B3C5-A103F37606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196" y="219204"/>
            <a:ext cx="72008" cy="7200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5263" y="4692550"/>
            <a:ext cx="1078706" cy="226316"/>
            <a:chOff x="4621213" y="3657600"/>
            <a:chExt cx="4275137" cy="896938"/>
          </a:xfrm>
        </p:grpSpPr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621213" y="3657600"/>
              <a:ext cx="1058862" cy="896938"/>
            </a:xfrm>
            <a:custGeom>
              <a:avLst/>
              <a:gdLst>
                <a:gd name="T0" fmla="*/ 186 w 282"/>
                <a:gd name="T1" fmla="*/ 215 h 239"/>
                <a:gd name="T2" fmla="*/ 90 w 282"/>
                <a:gd name="T3" fmla="*/ 119 h 239"/>
                <a:gd name="T4" fmla="*/ 186 w 282"/>
                <a:gd name="T5" fmla="*/ 24 h 239"/>
                <a:gd name="T6" fmla="*/ 237 w 282"/>
                <a:gd name="T7" fmla="*/ 38 h 239"/>
                <a:gd name="T8" fmla="*/ 186 w 282"/>
                <a:gd name="T9" fmla="*/ 119 h 239"/>
                <a:gd name="T10" fmla="*/ 282 w 282"/>
                <a:gd name="T11" fmla="*/ 64 h 239"/>
                <a:gd name="T12" fmla="*/ 239 w 282"/>
                <a:gd name="T13" fmla="*/ 22 h 239"/>
                <a:gd name="T14" fmla="*/ 149 w 282"/>
                <a:gd name="T15" fmla="*/ 0 h 239"/>
                <a:gd name="T16" fmla="*/ 29 w 282"/>
                <a:gd name="T17" fmla="*/ 46 h 239"/>
                <a:gd name="T18" fmla="*/ 0 w 282"/>
                <a:gd name="T19" fmla="*/ 119 h 239"/>
                <a:gd name="T20" fmla="*/ 29 w 282"/>
                <a:gd name="T21" fmla="*/ 193 h 239"/>
                <a:gd name="T22" fmla="*/ 147 w 282"/>
                <a:gd name="T23" fmla="*/ 239 h 239"/>
                <a:gd name="T24" fmla="*/ 265 w 282"/>
                <a:gd name="T25" fmla="*/ 193 h 239"/>
                <a:gd name="T26" fmla="*/ 269 w 282"/>
                <a:gd name="T27" fmla="*/ 188 h 239"/>
                <a:gd name="T28" fmla="*/ 265 w 282"/>
                <a:gd name="T29" fmla="*/ 174 h 239"/>
                <a:gd name="T30" fmla="*/ 186 w 282"/>
                <a:gd name="T31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39">
                  <a:moveTo>
                    <a:pt x="186" y="215"/>
                  </a:moveTo>
                  <a:cubicBezTo>
                    <a:pt x="133" y="215"/>
                    <a:pt x="90" y="172"/>
                    <a:pt x="90" y="119"/>
                  </a:cubicBezTo>
                  <a:cubicBezTo>
                    <a:pt x="90" y="66"/>
                    <a:pt x="133" y="24"/>
                    <a:pt x="186" y="24"/>
                  </a:cubicBezTo>
                  <a:cubicBezTo>
                    <a:pt x="205" y="24"/>
                    <a:pt x="222" y="29"/>
                    <a:pt x="237" y="3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72" y="48"/>
                    <a:pt x="257" y="33"/>
                    <a:pt x="239" y="22"/>
                  </a:cubicBezTo>
                  <a:cubicBezTo>
                    <a:pt x="216" y="9"/>
                    <a:pt x="184" y="0"/>
                    <a:pt x="149" y="0"/>
                  </a:cubicBezTo>
                  <a:cubicBezTo>
                    <a:pt x="98" y="0"/>
                    <a:pt x="54" y="19"/>
                    <a:pt x="29" y="46"/>
                  </a:cubicBezTo>
                  <a:cubicBezTo>
                    <a:pt x="11" y="66"/>
                    <a:pt x="0" y="92"/>
                    <a:pt x="0" y="119"/>
                  </a:cubicBezTo>
                  <a:cubicBezTo>
                    <a:pt x="0" y="147"/>
                    <a:pt x="11" y="173"/>
                    <a:pt x="29" y="193"/>
                  </a:cubicBezTo>
                  <a:cubicBezTo>
                    <a:pt x="54" y="220"/>
                    <a:pt x="98" y="239"/>
                    <a:pt x="147" y="239"/>
                  </a:cubicBezTo>
                  <a:cubicBezTo>
                    <a:pt x="197" y="239"/>
                    <a:pt x="240" y="220"/>
                    <a:pt x="265" y="193"/>
                  </a:cubicBezTo>
                  <a:cubicBezTo>
                    <a:pt x="266" y="191"/>
                    <a:pt x="267" y="190"/>
                    <a:pt x="269" y="188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48" y="199"/>
                    <a:pt x="219" y="215"/>
                    <a:pt x="186" y="2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5656263" y="3811588"/>
              <a:ext cx="855662" cy="735013"/>
            </a:xfrm>
            <a:custGeom>
              <a:avLst/>
              <a:gdLst>
                <a:gd name="T0" fmla="*/ 228 w 228"/>
                <a:gd name="T1" fmla="*/ 192 h 196"/>
                <a:gd name="T2" fmla="*/ 188 w 228"/>
                <a:gd name="T3" fmla="*/ 42 h 196"/>
                <a:gd name="T4" fmla="*/ 133 w 228"/>
                <a:gd name="T5" fmla="*/ 0 h 196"/>
                <a:gd name="T6" fmla="*/ 113 w 228"/>
                <a:gd name="T7" fmla="*/ 3 h 196"/>
                <a:gd name="T8" fmla="*/ 27 w 228"/>
                <a:gd name="T9" fmla="*/ 35 h 196"/>
                <a:gd name="T10" fmla="*/ 116 w 228"/>
                <a:gd name="T11" fmla="*/ 35 h 196"/>
                <a:gd name="T12" fmla="*/ 131 w 228"/>
                <a:gd name="T13" fmla="*/ 92 h 196"/>
                <a:gd name="T14" fmla="*/ 76 w 228"/>
                <a:gd name="T15" fmla="*/ 71 h 196"/>
                <a:gd name="T16" fmla="*/ 0 w 228"/>
                <a:gd name="T17" fmla="*/ 134 h 196"/>
                <a:gd name="T18" fmla="*/ 76 w 228"/>
                <a:gd name="T19" fmla="*/ 196 h 196"/>
                <a:gd name="T20" fmla="*/ 149 w 228"/>
                <a:gd name="T21" fmla="*/ 159 h 196"/>
                <a:gd name="T22" fmla="*/ 158 w 228"/>
                <a:gd name="T23" fmla="*/ 192 h 196"/>
                <a:gd name="T24" fmla="*/ 228 w 228"/>
                <a:gd name="T25" fmla="*/ 192 h 196"/>
                <a:gd name="T26" fmla="*/ 105 w 228"/>
                <a:gd name="T27" fmla="*/ 169 h 196"/>
                <a:gd name="T28" fmla="*/ 70 w 228"/>
                <a:gd name="T29" fmla="*/ 134 h 196"/>
                <a:gd name="T30" fmla="*/ 105 w 228"/>
                <a:gd name="T31" fmla="*/ 99 h 196"/>
                <a:gd name="T32" fmla="*/ 140 w 228"/>
                <a:gd name="T33" fmla="*/ 134 h 196"/>
                <a:gd name="T34" fmla="*/ 105 w 228"/>
                <a:gd name="T35" fmla="*/ 1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96">
                  <a:moveTo>
                    <a:pt x="228" y="192"/>
                  </a:moveTo>
                  <a:cubicBezTo>
                    <a:pt x="188" y="42"/>
                    <a:pt x="188" y="42"/>
                    <a:pt x="188" y="42"/>
                  </a:cubicBezTo>
                  <a:cubicBezTo>
                    <a:pt x="181" y="18"/>
                    <a:pt x="159" y="0"/>
                    <a:pt x="133" y="0"/>
                  </a:cubicBezTo>
                  <a:cubicBezTo>
                    <a:pt x="126" y="0"/>
                    <a:pt x="119" y="1"/>
                    <a:pt x="113" y="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16" y="79"/>
                    <a:pt x="97" y="71"/>
                    <a:pt x="76" y="71"/>
                  </a:cubicBezTo>
                  <a:cubicBezTo>
                    <a:pt x="34" y="71"/>
                    <a:pt x="0" y="99"/>
                    <a:pt x="0" y="134"/>
                  </a:cubicBezTo>
                  <a:cubicBezTo>
                    <a:pt x="0" y="168"/>
                    <a:pt x="34" y="196"/>
                    <a:pt x="76" y="196"/>
                  </a:cubicBezTo>
                  <a:cubicBezTo>
                    <a:pt x="106" y="196"/>
                    <a:pt x="133" y="181"/>
                    <a:pt x="149" y="159"/>
                  </a:cubicBezTo>
                  <a:cubicBezTo>
                    <a:pt x="158" y="192"/>
                    <a:pt x="158" y="192"/>
                    <a:pt x="158" y="192"/>
                  </a:cubicBezTo>
                  <a:lnTo>
                    <a:pt x="228" y="192"/>
                  </a:lnTo>
                  <a:close/>
                  <a:moveTo>
                    <a:pt x="105" y="169"/>
                  </a:moveTo>
                  <a:cubicBezTo>
                    <a:pt x="86" y="169"/>
                    <a:pt x="70" y="153"/>
                    <a:pt x="70" y="134"/>
                  </a:cubicBezTo>
                  <a:cubicBezTo>
                    <a:pt x="70" y="114"/>
                    <a:pt x="86" y="99"/>
                    <a:pt x="105" y="99"/>
                  </a:cubicBezTo>
                  <a:cubicBezTo>
                    <a:pt x="124" y="99"/>
                    <a:pt x="140" y="114"/>
                    <a:pt x="140" y="134"/>
                  </a:cubicBezTo>
                  <a:cubicBezTo>
                    <a:pt x="140" y="153"/>
                    <a:pt x="124" y="169"/>
                    <a:pt x="105" y="16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6421438" y="3811588"/>
              <a:ext cx="833437" cy="720725"/>
            </a:xfrm>
            <a:custGeom>
              <a:avLst/>
              <a:gdLst>
                <a:gd name="T0" fmla="*/ 187 w 222"/>
                <a:gd name="T1" fmla="*/ 0 h 192"/>
                <a:gd name="T2" fmla="*/ 173 w 222"/>
                <a:gd name="T3" fmla="*/ 3 h 192"/>
                <a:gd name="T4" fmla="*/ 117 w 222"/>
                <a:gd name="T5" fmla="*/ 29 h 192"/>
                <a:gd name="T6" fmla="*/ 83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8 w 222"/>
                <a:gd name="T13" fmla="*/ 35 h 192"/>
                <a:gd name="T14" fmla="*/ 48 w 222"/>
                <a:gd name="T15" fmla="*/ 192 h 192"/>
                <a:gd name="T16" fmla="*/ 118 w 222"/>
                <a:gd name="T17" fmla="*/ 192 h 192"/>
                <a:gd name="T18" fmla="*/ 118 w 222"/>
                <a:gd name="T19" fmla="*/ 52 h 192"/>
                <a:gd name="T20" fmla="*/ 135 w 222"/>
                <a:gd name="T21" fmla="*/ 35 h 192"/>
                <a:gd name="T22" fmla="*/ 153 w 222"/>
                <a:gd name="T23" fmla="*/ 52 h 192"/>
                <a:gd name="T24" fmla="*/ 153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3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13"/>
                    <a:pt x="100" y="0"/>
                    <a:pt x="83" y="0"/>
                  </a:cubicBezTo>
                  <a:cubicBezTo>
                    <a:pt x="78" y="0"/>
                    <a:pt x="73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43"/>
                    <a:pt x="126" y="35"/>
                    <a:pt x="135" y="35"/>
                  </a:cubicBezTo>
                  <a:cubicBezTo>
                    <a:pt x="145" y="35"/>
                    <a:pt x="153" y="43"/>
                    <a:pt x="153" y="5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064500" y="3811588"/>
              <a:ext cx="831850" cy="720725"/>
            </a:xfrm>
            <a:custGeom>
              <a:avLst/>
              <a:gdLst>
                <a:gd name="T0" fmla="*/ 187 w 222"/>
                <a:gd name="T1" fmla="*/ 0 h 192"/>
                <a:gd name="T2" fmla="*/ 172 w 222"/>
                <a:gd name="T3" fmla="*/ 3 h 192"/>
                <a:gd name="T4" fmla="*/ 117 w 222"/>
                <a:gd name="T5" fmla="*/ 29 h 192"/>
                <a:gd name="T6" fmla="*/ 82 w 222"/>
                <a:gd name="T7" fmla="*/ 0 h 192"/>
                <a:gd name="T8" fmla="*/ 68 w 222"/>
                <a:gd name="T9" fmla="*/ 3 h 192"/>
                <a:gd name="T10" fmla="*/ 0 w 222"/>
                <a:gd name="T11" fmla="*/ 35 h 192"/>
                <a:gd name="T12" fmla="*/ 47 w 222"/>
                <a:gd name="T13" fmla="*/ 35 h 192"/>
                <a:gd name="T14" fmla="*/ 47 w 222"/>
                <a:gd name="T15" fmla="*/ 192 h 192"/>
                <a:gd name="T16" fmla="*/ 117 w 222"/>
                <a:gd name="T17" fmla="*/ 192 h 192"/>
                <a:gd name="T18" fmla="*/ 117 w 222"/>
                <a:gd name="T19" fmla="*/ 52 h 192"/>
                <a:gd name="T20" fmla="*/ 135 w 222"/>
                <a:gd name="T21" fmla="*/ 35 h 192"/>
                <a:gd name="T22" fmla="*/ 152 w 222"/>
                <a:gd name="T23" fmla="*/ 52 h 192"/>
                <a:gd name="T24" fmla="*/ 152 w 222"/>
                <a:gd name="T25" fmla="*/ 192 h 192"/>
                <a:gd name="T26" fmla="*/ 222 w 222"/>
                <a:gd name="T27" fmla="*/ 192 h 192"/>
                <a:gd name="T28" fmla="*/ 222 w 222"/>
                <a:gd name="T29" fmla="*/ 35 h 192"/>
                <a:gd name="T30" fmla="*/ 187 w 222"/>
                <a:gd name="T3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2">
                  <a:moveTo>
                    <a:pt x="187" y="0"/>
                  </a:moveTo>
                  <a:cubicBezTo>
                    <a:pt x="182" y="0"/>
                    <a:pt x="177" y="1"/>
                    <a:pt x="172" y="3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4" y="13"/>
                    <a:pt x="100" y="0"/>
                    <a:pt x="82" y="0"/>
                  </a:cubicBezTo>
                  <a:cubicBezTo>
                    <a:pt x="77" y="0"/>
                    <a:pt x="72" y="1"/>
                    <a:pt x="68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43"/>
                    <a:pt x="125" y="35"/>
                    <a:pt x="135" y="35"/>
                  </a:cubicBezTo>
                  <a:cubicBezTo>
                    <a:pt x="144" y="35"/>
                    <a:pt x="152" y="43"/>
                    <a:pt x="152" y="5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16"/>
                    <a:pt x="206" y="0"/>
                    <a:pt x="18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362825" y="3811588"/>
              <a:ext cx="742950" cy="742950"/>
            </a:xfrm>
            <a:custGeom>
              <a:avLst/>
              <a:gdLst>
                <a:gd name="T0" fmla="*/ 198 w 198"/>
                <a:gd name="T1" fmla="*/ 99 h 198"/>
                <a:gd name="T2" fmla="*/ 99 w 198"/>
                <a:gd name="T3" fmla="*/ 198 h 198"/>
                <a:gd name="T4" fmla="*/ 0 w 198"/>
                <a:gd name="T5" fmla="*/ 99 h 198"/>
                <a:gd name="T6" fmla="*/ 99 w 198"/>
                <a:gd name="T7" fmla="*/ 0 h 198"/>
                <a:gd name="T8" fmla="*/ 198 w 198"/>
                <a:gd name="T9" fmla="*/ 99 h 198"/>
                <a:gd name="T10" fmla="*/ 103 w 198"/>
                <a:gd name="T11" fmla="*/ 30 h 198"/>
                <a:gd name="T12" fmla="*/ 77 w 198"/>
                <a:gd name="T13" fmla="*/ 15 h 198"/>
                <a:gd name="T14" fmla="*/ 61 w 198"/>
                <a:gd name="T15" fmla="*/ 41 h 198"/>
                <a:gd name="T16" fmla="*/ 95 w 198"/>
                <a:gd name="T17" fmla="*/ 168 h 198"/>
                <a:gd name="T18" fmla="*/ 122 w 198"/>
                <a:gd name="T19" fmla="*/ 183 h 198"/>
                <a:gd name="T20" fmla="*/ 137 w 198"/>
                <a:gd name="T21" fmla="*/ 156 h 198"/>
                <a:gd name="T22" fmla="*/ 103 w 198"/>
                <a:gd name="T2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98">
                  <a:moveTo>
                    <a:pt x="198" y="99"/>
                  </a:moveTo>
                  <a:cubicBezTo>
                    <a:pt x="198" y="153"/>
                    <a:pt x="154" y="198"/>
                    <a:pt x="99" y="198"/>
                  </a:cubicBezTo>
                  <a:cubicBezTo>
                    <a:pt x="45" y="198"/>
                    <a:pt x="0" y="153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lose/>
                  <a:moveTo>
                    <a:pt x="103" y="30"/>
                  </a:moveTo>
                  <a:cubicBezTo>
                    <a:pt x="100" y="18"/>
                    <a:pt x="88" y="11"/>
                    <a:pt x="77" y="15"/>
                  </a:cubicBezTo>
                  <a:cubicBezTo>
                    <a:pt x="65" y="18"/>
                    <a:pt x="58" y="30"/>
                    <a:pt x="61" y="41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179"/>
                    <a:pt x="110" y="186"/>
                    <a:pt x="122" y="183"/>
                  </a:cubicBezTo>
                  <a:cubicBezTo>
                    <a:pt x="134" y="180"/>
                    <a:pt x="140" y="168"/>
                    <a:pt x="137" y="156"/>
                  </a:cubicBezTo>
                  <a:lnTo>
                    <a:pt x="103" y="3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8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78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Bakulina@canon.ru" TargetMode="Externa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tif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10" Type="http://schemas.openxmlformats.org/officeDocument/2006/relationships/image" Target="../media/image38.png"/><Relationship Id="rId4" Type="http://schemas.openxmlformats.org/officeDocument/2006/relationships/image" Target="../media/image32.tiff"/><Relationship Id="rId9" Type="http://schemas.openxmlformats.org/officeDocument/2006/relationships/image" Target="../media/image3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hyperlink" Target="http://www.google.co.uk/imgres?imgurl=http://images.apple.com/support/ipad/assistant/images/wifi_lg.png&amp;imgrefurl=http://www.apple.com/uk/support/ipad/assistant/wifi/&amp;usg=__wVc_3XCylcGmOalzbtQm7X0NdAI=&amp;h=202&amp;w=232&amp;sz=22&amp;hl=en&amp;start=9&amp;zoom=1&amp;tbnid=p1hxfSk59H0KYM:&amp;tbnh=95&amp;tbnw=109&amp;ei=rnhLT9HHBYHqOarE0c8P&amp;prev=/search?q=wifi&amp;um=1&amp;hl=en&amp;sa=N&amp;gbv=2&amp;tbm=isch&amp;um=1&amp;itbs=1" TargetMode="External"/><Relationship Id="rId3" Type="http://schemas.openxmlformats.org/officeDocument/2006/relationships/hyperlink" Target="http://www.canon-europe.com/For_Home/Product_Finder/Scanners/Flatbed/canoscan_lide_200/index.asp" TargetMode="External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hyperlink" Target="http://www.canon-europe.com/For_Home/Product_Finder/Scanners/Flatbed_with_Film_Scanning/canoscan_8800f/index.asp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../DOCUME~1/TIM~1.LIN/LOCALS~1/Temp/Press%20Virtual%20%20Event/Film_1_DR-C125_-v1_0.mov" TargetMode="External"/><Relationship Id="rId13" Type="http://schemas.openxmlformats.org/officeDocument/2006/relationships/image" Target="../media/image57.jpe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" Type="http://schemas.openxmlformats.org/officeDocument/2006/relationships/image" Target="../media/image46.png"/><Relationship Id="rId21" Type="http://schemas.openxmlformats.org/officeDocument/2006/relationships/image" Target="../media/image62.png"/><Relationship Id="rId7" Type="http://schemas.openxmlformats.org/officeDocument/2006/relationships/image" Target="../media/image53.jpe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jpeg"/><Relationship Id="rId11" Type="http://schemas.openxmlformats.org/officeDocument/2006/relationships/image" Target="../media/image55.png"/><Relationship Id="rId24" Type="http://schemas.openxmlformats.org/officeDocument/2006/relationships/image" Target="../media/image65.png"/><Relationship Id="rId5" Type="http://schemas.openxmlformats.org/officeDocument/2006/relationships/image" Target="../media/image51.jpeg"/><Relationship Id="rId15" Type="http://schemas.openxmlformats.org/officeDocument/2006/relationships/image" Target="../media/image49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hyperlink" Target="../../../DOCUME~1/TIM~1.LIN/LOCALS~1/Temp/Press%20Virtual%20%20Event/6%20DR-M140%20Desktop%20Scanner.flv" TargetMode="External"/><Relationship Id="rId19" Type="http://schemas.openxmlformats.org/officeDocument/2006/relationships/hyperlink" Target="http://www.canon-europe.com/For_Work/Products/Document_Imaging_Systems/High_Speed_Document_Scanners/DR_6050C/index.asp" TargetMode="External"/><Relationship Id="rId31" Type="http://schemas.openxmlformats.org/officeDocument/2006/relationships/image" Target="../media/image72.png"/><Relationship Id="rId4" Type="http://schemas.openxmlformats.org/officeDocument/2006/relationships/image" Target="../media/image50.png"/><Relationship Id="rId9" Type="http://schemas.openxmlformats.org/officeDocument/2006/relationships/image" Target="../media/image54.jpeg"/><Relationship Id="rId14" Type="http://schemas.openxmlformats.org/officeDocument/2006/relationships/hyperlink" Target="http://www.google.co.uk/imgres?imgurl=http://images.apple.com/support/ipad/assistant/images/wifi_lg.png&amp;imgrefurl=http://www.apple.com/uk/support/ipad/assistant/wifi/&amp;usg=__wVc_3XCylcGmOalzbtQm7X0NdAI=&amp;h=202&amp;w=232&amp;sz=22&amp;hl=en&amp;start=9&amp;zoom=1&amp;tbnid=p1hxfSk59H0KYM:&amp;tbnh=95&amp;tbnw=109&amp;ei=rnhLT9HHBYHqOarE0c8P&amp;prev=/search?q=wifi&amp;um=1&amp;hl=en&amp;sa=N&amp;gbv=2&amp;tbm=isch&amp;um=1&amp;itbs=1" TargetMode="Externa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imgurl=http://www.laptop-city.com/ekmps/shops/laptopcity/resources/Image/desktop-pc.jpg&amp;imgrefurl=http://www.laptop-city.com/pc-computer-repair-155-c.asp&amp;usg=__AmK3vhbOP6GVZYOOVQbxVgM7HFQ=&amp;h=315&amp;w=399&amp;sz=19&amp;hl=en&amp;start=2&amp;zoom=1&amp;tbnid=b4LoDxKYexHvBM:&amp;tbnh=98&amp;tbnw=124&amp;ei=nntLT63fCoOAOpS0qesN&amp;prev=/search?q=pc&amp;um=1&amp;hl=en&amp;sa=N&amp;gbv=2&amp;tbm=isch&amp;um=1&amp;itbs=1" TargetMode="External"/><Relationship Id="rId13" Type="http://schemas.openxmlformats.org/officeDocument/2006/relationships/image" Target="../media/image88.jpeg"/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hyperlink" Target="http://www.google.co.uk/imgres?imgurl=http://www.topicsites.com/images/ipad-ebooks.jpg&amp;imgrefurl=http://www.topicsites.com/devices/ipad-ebooks.htm&amp;usg=__X66QxuJD2sgPtlrN4G4wfmABv8c=&amp;h=558&amp;w=380&amp;sz=32&amp;hl=en&amp;start=10&amp;zoom=1&amp;tbnid=p-FRLLttasgmaM:&amp;tbnh=133&amp;tbnw=91&amp;ei=WHtLT-jUC46bOpOg4NUI&amp;prev=/search?q=ipad&amp;um=1&amp;hl=en&amp;sa=N&amp;gbv=2&amp;tbm=isch&amp;um=1&amp;itbs=1" TargetMode="External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google.co.uk/imgres?imgurl=http://www.whitegadget.com/attachments/new-laptop-releases/16493d1223463360-images-apple-laptop-apple-laptop.jpg&amp;imgrefurl=http://www.whitegadget.com/new-laptop-releases/22016-images-apple-laptop.html&amp;usg=__Pu8u7ZYHBi0juYD7S4N6OinD034=&amp;h=300&amp;w=400&amp;sz=14&amp;hl=en&amp;start=34&amp;zoom=1&amp;tbnid=4MgC4ZigRgs9gM:&amp;tbnh=93&amp;tbnw=124&amp;ei=xntLT96xO8uWOq_JyIcO&amp;prev=/search?q=laptop&amp;start=20&amp;um=1&amp;hl=en&amp;sa=N&amp;gbv=2&amp;tbm=isch&amp;um=1&amp;itbs=1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2.jpe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hyperlink" Target="http://www.google.co.uk/imgres?imgurl=http://www.abraxor.com/images/p/iphone_home.gif&amp;imgrefurl=http://www.abraxor.com/services/iphone_app_development/&amp;usg=__ADhP6yhiUuzsvXqq8soVyqOKym4=&amp;h=495&amp;w=300&amp;sz=41&amp;hl=en&amp;start=3&amp;zoom=1&amp;tbnid=AaWJZbhjD6s-CM:&amp;tbnh=130&amp;tbnw=79&amp;ei=bXtLT5LZI8aAOtH95OwM&amp;prev=/search?q=iphone&amp;um=1&amp;hl=en&amp;sa=N&amp;gbv=2&amp;tbm=isch&amp;um=1&amp;itbs=1" TargetMode="External"/><Relationship Id="rId9" Type="http://schemas.openxmlformats.org/officeDocument/2006/relationships/image" Target="../media/image84.jpeg"/><Relationship Id="rId1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28879" y="638577"/>
            <a:ext cx="3123033" cy="813191"/>
          </a:xfrm>
        </p:spPr>
        <p:txBody>
          <a:bodyPr/>
          <a:lstStyle/>
          <a:p>
            <a:r>
              <a:rPr lang="ru-RU" dirty="0" smtClean="0"/>
              <a:t>Персональные документные сканеры –</a:t>
            </a:r>
            <a:br>
              <a:rPr lang="ru-RU" dirty="0" smtClean="0"/>
            </a:br>
            <a:r>
              <a:rPr lang="ru-RU" dirty="0" smtClean="0"/>
              <a:t>роскошь или требование времени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5848350" y="2503488"/>
            <a:ext cx="3103562" cy="1125140"/>
          </a:xfrm>
        </p:spPr>
        <p:txBody>
          <a:bodyPr/>
          <a:lstStyle/>
          <a:p>
            <a:r>
              <a:rPr lang="en-GB" dirty="0" smtClean="0"/>
              <a:t>2015</a:t>
            </a:r>
            <a:r>
              <a:rPr lang="ru-RU" dirty="0" smtClean="0"/>
              <a:t> октябрь</a:t>
            </a:r>
          </a:p>
          <a:p>
            <a:endParaRPr lang="ru-RU" dirty="0"/>
          </a:p>
          <a:p>
            <a:r>
              <a:rPr lang="ru-RU" dirty="0" smtClean="0"/>
              <a:t>Бакулина Елена</a:t>
            </a:r>
          </a:p>
          <a:p>
            <a:r>
              <a:rPr lang="ru-RU" dirty="0" smtClean="0"/>
              <a:t>Руководитель направления «документные сканеры» </a:t>
            </a:r>
            <a:endParaRPr lang="en-US" dirty="0" smtClean="0"/>
          </a:p>
          <a:p>
            <a:r>
              <a:rPr lang="ru-RU" dirty="0" smtClean="0"/>
              <a:t>Петренко Александр</a:t>
            </a:r>
          </a:p>
          <a:p>
            <a:r>
              <a:rPr lang="ru-RU" dirty="0" smtClean="0"/>
              <a:t>Менеджер по развитию бизнеса </a:t>
            </a:r>
            <a:endParaRPr lang="en-GB" dirty="0"/>
          </a:p>
        </p:txBody>
      </p:sp>
      <p:sp>
        <p:nvSpPr>
          <p:cNvPr id="14" name="Subtitle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2000" dirty="0"/>
          </a:p>
          <a:p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260850"/>
            <a:ext cx="2133600" cy="274638"/>
          </a:xfrm>
        </p:spPr>
        <p:txBody>
          <a:bodyPr/>
          <a:lstStyle/>
          <a:p>
            <a:fld id="{A15CA2D9-DB72-48D3-9874-552612A03270}" type="datetime1">
              <a:rPr lang="en-GB" sz="1600" smtClean="0">
                <a:solidFill>
                  <a:prstClr val="black"/>
                </a:solidFill>
              </a:rPr>
              <a:pPr/>
              <a:t>20/10/2015</a:t>
            </a:fld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18575" y="2503488"/>
            <a:ext cx="225425" cy="211137"/>
          </a:xfrm>
        </p:spPr>
        <p:txBody>
          <a:bodyPr/>
          <a:lstStyle/>
          <a:p>
            <a:fld id="{4EF1CEF9-05AB-4E0D-B3C5-A103F37606CF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это работает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415" y="2100355"/>
            <a:ext cx="4040063" cy="223799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«</a:t>
            </a:r>
            <a:r>
              <a:rPr lang="en-GB" dirty="0" err="1"/>
              <a:t>Анализ</a:t>
            </a:r>
            <a:r>
              <a:rPr lang="en-GB" dirty="0"/>
              <a:t> </a:t>
            </a:r>
            <a:r>
              <a:rPr lang="en-GB" dirty="0" err="1"/>
              <a:t>документа</a:t>
            </a:r>
            <a:r>
              <a:rPr lang="en-GB" dirty="0"/>
              <a:t> </a:t>
            </a:r>
            <a:r>
              <a:rPr lang="en-GB" dirty="0" err="1"/>
              <a:t>во</a:t>
            </a:r>
            <a:r>
              <a:rPr lang="en-GB" dirty="0"/>
              <a:t> </a:t>
            </a:r>
            <a:r>
              <a:rPr lang="en-GB" dirty="0" err="1"/>
              <a:t>время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его</a:t>
            </a:r>
            <a:r>
              <a:rPr lang="en-GB" dirty="0"/>
              <a:t> </a:t>
            </a:r>
            <a:r>
              <a:rPr lang="en-GB" dirty="0" err="1"/>
              <a:t>сканирования</a:t>
            </a:r>
            <a:r>
              <a:rPr lang="en-GB" dirty="0"/>
              <a:t> </a:t>
            </a:r>
            <a:r>
              <a:rPr lang="en-GB" dirty="0" err="1"/>
              <a:t>позволяет</a:t>
            </a:r>
            <a:r>
              <a:rPr lang="en-GB" dirty="0"/>
              <a:t> </a:t>
            </a:r>
            <a:r>
              <a:rPr lang="en-GB" dirty="0" err="1"/>
              <a:t>оперативно</a:t>
            </a:r>
            <a:r>
              <a:rPr lang="en-GB" dirty="0"/>
              <a:t> </a:t>
            </a:r>
            <a:r>
              <a:rPr lang="en-GB" dirty="0" err="1"/>
              <a:t>принимать</a:t>
            </a:r>
            <a:r>
              <a:rPr lang="en-GB" dirty="0"/>
              <a:t> </a:t>
            </a:r>
            <a:r>
              <a:rPr lang="en-GB" dirty="0" err="1"/>
              <a:t>решения</a:t>
            </a:r>
            <a:r>
              <a:rPr lang="en-GB" dirty="0"/>
              <a:t>, </a:t>
            </a:r>
            <a:r>
              <a:rPr lang="en-GB" dirty="0" err="1"/>
              <a:t>повысить</a:t>
            </a:r>
            <a:r>
              <a:rPr lang="en-GB" dirty="0"/>
              <a:t> </a:t>
            </a:r>
            <a:r>
              <a:rPr lang="en-GB" dirty="0" err="1"/>
              <a:t>качество</a:t>
            </a:r>
            <a:r>
              <a:rPr lang="en-GB" dirty="0"/>
              <a:t> </a:t>
            </a:r>
            <a:r>
              <a:rPr lang="en-GB" dirty="0" err="1"/>
              <a:t>обслуживания</a:t>
            </a:r>
            <a:r>
              <a:rPr lang="en-GB" dirty="0"/>
              <a:t> </a:t>
            </a:r>
            <a:r>
              <a:rPr lang="en-GB" dirty="0" err="1"/>
              <a:t>клиентов</a:t>
            </a:r>
            <a:r>
              <a:rPr lang="en-GB" dirty="0"/>
              <a:t> и </a:t>
            </a:r>
            <a:r>
              <a:rPr lang="en-GB" dirty="0" err="1"/>
              <a:t>эффективность</a:t>
            </a:r>
            <a:r>
              <a:rPr lang="en-GB" dirty="0"/>
              <a:t> </a:t>
            </a:r>
            <a:r>
              <a:rPr lang="en-GB" dirty="0" err="1"/>
              <a:t>работы</a:t>
            </a:r>
            <a:r>
              <a:rPr lang="en-GB" dirty="0"/>
              <a:t>*»</a:t>
            </a:r>
          </a:p>
          <a:p>
            <a:endParaRPr lang="en-US" dirty="0"/>
          </a:p>
          <a:p>
            <a:r>
              <a:rPr lang="en-GB" dirty="0"/>
              <a:t>*</a:t>
            </a:r>
            <a:r>
              <a:rPr lang="ru-RU" dirty="0"/>
              <a:t> «ПО для  сканирования документов на рынке региона ЕМЕА в </a:t>
            </a:r>
            <a:r>
              <a:rPr lang="en-GB" dirty="0"/>
              <a:t>2011–12 </a:t>
            </a:r>
            <a:r>
              <a:rPr lang="ru-RU" dirty="0"/>
              <a:t> гг.»</a:t>
            </a:r>
            <a:r>
              <a:rPr lang="en-GB" dirty="0"/>
              <a:t>, Harvey Spencer Associates</a:t>
            </a:r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03240189"/>
              </p:ext>
            </p:extLst>
          </p:nvPr>
        </p:nvGraphicFramePr>
        <p:xfrm>
          <a:off x="-609600" y="4718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4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0822" y="146702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Специальное предложение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670" y="4150760"/>
            <a:ext cx="6292968" cy="396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ru-RU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6057" y="14157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000" dirty="0" smtClean="0"/>
              <a:t>«Мобильный офис»</a:t>
            </a:r>
            <a:r>
              <a:rPr lang="en-US" sz="2000" dirty="0" smtClean="0"/>
              <a:t> 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98" y="912220"/>
            <a:ext cx="4416364" cy="28358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0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252413" y="395058"/>
            <a:ext cx="6924564" cy="1102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3623" y="1104804"/>
            <a:ext cx="4702144" cy="1314450"/>
          </a:xfrm>
        </p:spPr>
        <p:txBody>
          <a:bodyPr/>
          <a:lstStyle/>
          <a:p>
            <a:r>
              <a:rPr lang="ru-RU" dirty="0" smtClean="0"/>
              <a:t>Бакулина Елена</a:t>
            </a:r>
          </a:p>
          <a:p>
            <a:r>
              <a:rPr lang="ru-RU" dirty="0" smtClean="0"/>
              <a:t>Руководитель направления </a:t>
            </a:r>
            <a:r>
              <a:rPr lang="ru-RU" dirty="0"/>
              <a:t> </a:t>
            </a:r>
            <a:r>
              <a:rPr lang="ru-RU" dirty="0" smtClean="0"/>
              <a:t>«документные сканеры</a:t>
            </a:r>
            <a:r>
              <a:rPr lang="ru-RU" dirty="0" smtClean="0"/>
              <a:t>»</a:t>
            </a:r>
          </a:p>
          <a:p>
            <a:r>
              <a:rPr lang="en-US" dirty="0">
                <a:hlinkClick r:id="rId2"/>
              </a:rPr>
              <a:t>Elena.Bakulina@canon.ru</a:t>
            </a:r>
            <a:endParaRPr lang="en-US" dirty="0"/>
          </a:p>
          <a:p>
            <a:endParaRPr lang="ru-RU" dirty="0"/>
          </a:p>
          <a:p>
            <a:r>
              <a:rPr lang="ru-RU" dirty="0"/>
              <a:t>Петренко Александр</a:t>
            </a:r>
          </a:p>
          <a:p>
            <a:r>
              <a:rPr lang="ru-RU" dirty="0"/>
              <a:t>Менеджер по развитию </a:t>
            </a:r>
            <a:r>
              <a:rPr lang="ru-RU" dirty="0" smtClean="0"/>
              <a:t>бизнеса</a:t>
            </a:r>
            <a:r>
              <a:rPr lang="en-US" dirty="0" smtClean="0"/>
              <a:t> </a:t>
            </a:r>
            <a:r>
              <a:rPr lang="ru-RU" dirty="0"/>
              <a:t>«документные сканеры</a:t>
            </a:r>
            <a:r>
              <a:rPr lang="ru-RU" dirty="0" smtClean="0"/>
              <a:t>»</a:t>
            </a:r>
          </a:p>
          <a:p>
            <a:r>
              <a:rPr lang="en-US" dirty="0"/>
              <a:t>Alexander.Petrenko@canon.ru</a:t>
            </a:r>
            <a:r>
              <a:rPr lang="ru-RU" dirty="0"/>
              <a:t> </a:t>
            </a:r>
            <a:endParaRPr lang="en-GB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91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Модель </a:t>
            </a:r>
            <a:r>
              <a:rPr lang="ru-RU" dirty="0" smtClean="0">
                <a:solidFill>
                  <a:srgbClr val="FF0000"/>
                </a:solidFill>
              </a:rPr>
              <a:t>бизнеса  </a:t>
            </a:r>
            <a:r>
              <a:rPr lang="en-US" dirty="0" smtClean="0">
                <a:solidFill>
                  <a:srgbClr val="FF0000"/>
                </a:solidFill>
              </a:rPr>
              <a:t>Canon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70" y="1064920"/>
            <a:ext cx="4436819" cy="450211"/>
          </a:xfrm>
        </p:spPr>
        <p:txBody>
          <a:bodyPr/>
          <a:lstStyle/>
          <a:p>
            <a:r>
              <a:rPr lang="ru-RU" sz="2000" dirty="0" smtClean="0"/>
              <a:t>Потребительская продукция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67" y="3526244"/>
            <a:ext cx="1465057" cy="11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67" y="2152805"/>
            <a:ext cx="1465057" cy="11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67" y="780188"/>
            <a:ext cx="1466757" cy="111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670" y="2456818"/>
            <a:ext cx="4436819" cy="450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2pPr>
            <a:lvl3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1"/>
            </a:lvl3pPr>
            <a:lvl4pPr marL="3587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4pPr>
            <a:lvl5pPr marL="539750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Продукция для бизнеса</a:t>
            </a:r>
            <a:endParaRPr lang="ru-RU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5457" y="3848716"/>
            <a:ext cx="5258177" cy="450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2pPr>
            <a:lvl3pPr marL="180975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1"/>
            </a:lvl3pPr>
            <a:lvl4pPr marL="3587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4pPr>
            <a:lvl5pPr marL="539750" indent="-18097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Промышленная и коммерческая печать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t>3</a:t>
            </a:fld>
            <a:endParaRPr lang="ru-RU" dirty="0"/>
          </a:p>
        </p:txBody>
      </p:sp>
      <p:sp>
        <p:nvSpPr>
          <p:cNvPr id="11" name="Text Placeholder 44"/>
          <p:cNvSpPr txBox="1">
            <a:spLocks/>
          </p:cNvSpPr>
          <p:nvPr/>
        </p:nvSpPr>
        <p:spPr>
          <a:xfrm>
            <a:off x="3209154" y="1295104"/>
            <a:ext cx="725170" cy="613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800" b="1" dirty="0">
                <a:solidFill>
                  <a:srgbClr val="FFFFFF"/>
                </a:solidFill>
                <a:latin typeface="DendaNewCTT" panose="02000503000000020004" pitchFamily="2" charset="0"/>
              </a:rPr>
              <a:t>Характер </a:t>
            </a:r>
            <a:r>
              <a:rPr dirty="0">
                <a:latin typeface="DendaNewCTT" panose="02000503000000020004" pitchFamily="2" charset="0"/>
              </a:rPr>
              <a:t/>
            </a:r>
            <a:br>
              <a:rPr dirty="0">
                <a:latin typeface="DendaNewCTT" panose="02000503000000020004" pitchFamily="2" charset="0"/>
              </a:rPr>
            </a:br>
            <a:r>
              <a:rPr lang="en-US" sz="800" dirty="0">
                <a:solidFill>
                  <a:srgbClr val="FFFFFF"/>
                </a:solidFill>
                <a:latin typeface="DendaNewCTT" panose="02000503000000020004" pitchFamily="2" charset="0"/>
              </a:rPr>
              <a:t>Динамичный </a:t>
            </a:r>
            <a:r>
              <a:rPr dirty="0">
                <a:latin typeface="DendaNewCTT" panose="02000503000000020004" pitchFamily="2" charset="0"/>
              </a:rPr>
              <a:t/>
            </a:r>
            <a:br>
              <a:rPr dirty="0">
                <a:latin typeface="DendaNewCTT" panose="02000503000000020004" pitchFamily="2" charset="0"/>
              </a:rPr>
            </a:br>
            <a:r>
              <a:rPr lang="en-US" sz="800" dirty="0">
                <a:solidFill>
                  <a:srgbClr val="FFFFFF"/>
                </a:solidFill>
                <a:latin typeface="DendaNewCTT" panose="02000503000000020004" pitchFamily="2" charset="0"/>
              </a:rPr>
              <a:t>Открытый </a:t>
            </a:r>
            <a:r>
              <a:rPr dirty="0">
                <a:latin typeface="DendaNewCTT" panose="02000503000000020004" pitchFamily="2" charset="0"/>
              </a:rPr>
              <a:t/>
            </a:r>
            <a:br>
              <a:rPr dirty="0">
                <a:latin typeface="DendaNewCTT" panose="02000503000000020004" pitchFamily="2" charset="0"/>
              </a:rPr>
            </a:br>
            <a:r>
              <a:rPr lang="en-US" sz="800" dirty="0">
                <a:solidFill>
                  <a:srgbClr val="FFFFFF"/>
                </a:solidFill>
                <a:latin typeface="DendaNewCTT" panose="02000503000000020004" pitchFamily="2" charset="0"/>
              </a:rPr>
              <a:t>Человечный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043" y="3839069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82"/>
            <a:r>
              <a:rPr lang="en-GB" sz="600" dirty="0">
                <a:solidFill>
                  <a:prstClr val="white"/>
                </a:solidFill>
                <a:latin typeface="DendaNewCTT" panose="02000503000000020004" pitchFamily="2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9184" y="1135659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82"/>
            <a:r>
              <a:rPr lang="en-GB" sz="600" dirty="0">
                <a:solidFill>
                  <a:prstClr val="white"/>
                </a:solidFill>
                <a:latin typeface="DendaNewCTT" panose="02000503000000020004" pitchFamily="2" charset="0"/>
              </a:rPr>
              <a:t>3 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6455" y="1729869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82"/>
            <a:r>
              <a:rPr lang="en-GB" sz="600" dirty="0">
                <a:solidFill>
                  <a:prstClr val="white"/>
                </a:solidFill>
                <a:latin typeface="DendaNewCTT" panose="02000503000000020004" pitchFamily="2" charset="0"/>
              </a:rPr>
              <a:t>4 г.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>
          <a:xfrm>
            <a:off x="8917777" y="2503877"/>
            <a:ext cx="226224" cy="2107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/>
                </a:solidFill>
                <a:latin typeface="DendaNewCTT" panose="0200050300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F1CEF9-05AB-4E0D-B3C5-A103F37606CF}" type="slidenum">
              <a:rPr lang="en-GB" smtClean="0"/>
              <a:pPr/>
              <a:t>3</a:t>
            </a:fld>
            <a:endParaRPr lang="ru-RU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59" y="2131301"/>
            <a:ext cx="2086392" cy="15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52446" y="3953950"/>
            <a:ext cx="1217667" cy="900703"/>
            <a:chOff x="5409962" y="2501741"/>
            <a:chExt cx="1217667" cy="900703"/>
          </a:xfrm>
        </p:grpSpPr>
        <p:pic>
          <p:nvPicPr>
            <p:cNvPr id="62" name="Picture 4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962" y="2501741"/>
              <a:ext cx="539642" cy="49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Rectangle 2"/>
            <p:cNvSpPr txBox="1">
              <a:spLocks noChangeArrowheads="1"/>
            </p:cNvSpPr>
            <p:nvPr/>
          </p:nvSpPr>
          <p:spPr bwMode="auto">
            <a:xfrm>
              <a:off x="5409962" y="3106506"/>
              <a:ext cx="1217667" cy="2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Облачные сервисы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9685" y="3863480"/>
            <a:ext cx="1015888" cy="955290"/>
            <a:chOff x="6572241" y="2444315"/>
            <a:chExt cx="1015888" cy="955290"/>
          </a:xfrm>
        </p:grpSpPr>
        <p:pic>
          <p:nvPicPr>
            <p:cNvPr id="63" name="Picture 4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41" y="2444315"/>
              <a:ext cx="535211" cy="58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Rectangle 2"/>
            <p:cNvSpPr txBox="1">
              <a:spLocks noChangeArrowheads="1"/>
            </p:cNvSpPr>
            <p:nvPr/>
          </p:nvSpPr>
          <p:spPr bwMode="auto">
            <a:xfrm>
              <a:off x="6572241" y="3136981"/>
              <a:ext cx="1015888" cy="26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Решения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0205" y="894122"/>
            <a:ext cx="1538931" cy="1094097"/>
            <a:chOff x="228991" y="2373256"/>
            <a:chExt cx="1538931" cy="1094097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 bwMode="auto">
            <a:xfrm>
              <a:off x="228991" y="3151395"/>
              <a:ext cx="1538931" cy="31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МФУ для офиса</a:t>
              </a: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56" y="2373256"/>
              <a:ext cx="938126" cy="85011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4" name="Group 3"/>
          <p:cNvGrpSpPr/>
          <p:nvPr/>
        </p:nvGrpSpPr>
        <p:grpSpPr>
          <a:xfrm>
            <a:off x="1760449" y="2823174"/>
            <a:ext cx="1650526" cy="1040306"/>
            <a:chOff x="2319332" y="2425365"/>
            <a:chExt cx="1650526" cy="1040306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 bwMode="auto">
            <a:xfrm>
              <a:off x="2319332" y="3121054"/>
              <a:ext cx="1650526" cy="34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Лазерные принтеры </a:t>
              </a:r>
            </a:p>
            <a:p>
              <a:pPr algn="l">
                <a:buNone/>
              </a:pPr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 </a:t>
              </a:r>
              <a:endPara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  <a:cs typeface="+mn-cs"/>
              </a:endParaRPr>
            </a:p>
          </p:txBody>
        </p:sp>
        <p:pic>
          <p:nvPicPr>
            <p:cNvPr id="79" name="Picture 30" descr="http://www.canon-europe.com/images/tn_LBP7110Cw_FSL_tcm13-99566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222" y="2425365"/>
              <a:ext cx="1002905" cy="67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753579" y="1896462"/>
            <a:ext cx="1489404" cy="972951"/>
            <a:chOff x="1302122" y="2426546"/>
            <a:chExt cx="1150352" cy="972951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 bwMode="auto">
            <a:xfrm>
              <a:off x="1302122" y="3160956"/>
              <a:ext cx="1150352" cy="23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Лазерные МФУ</a:t>
              </a:r>
            </a:p>
          </p:txBody>
        </p:sp>
        <p:pic>
          <p:nvPicPr>
            <p:cNvPr id="80" name="Picture 34" descr="http://www.canon-europe.com/images/tn_MF8540Cdn_CASSETTE_tcm13-104347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484" y="2426546"/>
              <a:ext cx="946085" cy="63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686455" y="860811"/>
            <a:ext cx="1306739" cy="1032248"/>
            <a:chOff x="3472179" y="2340738"/>
            <a:chExt cx="1127148" cy="1032248"/>
          </a:xfrm>
        </p:grpSpPr>
        <p:sp>
          <p:nvSpPr>
            <p:cNvPr id="60" name="Rectangle 2"/>
            <p:cNvSpPr txBox="1">
              <a:spLocks noChangeArrowheads="1"/>
            </p:cNvSpPr>
            <p:nvPr/>
          </p:nvSpPr>
          <p:spPr bwMode="auto">
            <a:xfrm>
              <a:off x="3472179" y="3131814"/>
              <a:ext cx="1127148" cy="24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Факсимильные аппараты</a:t>
              </a:r>
            </a:p>
          </p:txBody>
        </p:sp>
        <p:pic>
          <p:nvPicPr>
            <p:cNvPr id="81" name="Picture 3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723" y="2340738"/>
              <a:ext cx="639123" cy="782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514058" y="129604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Продукция для бизнеса 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45573" y="2124506"/>
            <a:ext cx="1917099" cy="1489813"/>
            <a:chOff x="5845573" y="2124506"/>
            <a:chExt cx="1917099" cy="1489813"/>
          </a:xfrm>
        </p:grpSpPr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6332513" y="3104548"/>
              <a:ext cx="1199896" cy="359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+mj-lt"/>
                  <a:ea typeface="MS PGothic" pitchFamily="34" charset="-128"/>
                  <a:cs typeface="ＭＳ Ｐゴシック" pitchFamily="-110" charset="-128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C60C30"/>
                  </a:solidFill>
                  <a:latin typeface="DendaNew" pitchFamily="2" charset="0"/>
                  <a:ea typeface="MS PGothic" pitchFamily="34" charset="-128"/>
                  <a:cs typeface="ＭＳ Ｐゴシック" pitchFamily="-110" charset="-128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D10000"/>
                  </a:solidFill>
                  <a:latin typeface="DendaNew" pitchFamily="2" charset="0"/>
                </a:defRPr>
              </a:lvl9pPr>
            </a:lstStyle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Документные </a:t>
              </a:r>
            </a:p>
            <a:p>
              <a:pPr algn="l">
                <a:buNone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/>
                  <a:cs typeface="+mn-cs"/>
                </a:rPr>
                <a:t>сканеры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845573" y="2124506"/>
              <a:ext cx="1917099" cy="1489813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14708" y="2222147"/>
              <a:ext cx="1340096" cy="882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5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Canon 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лидер российского рынка документных сканеров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" y="4357583"/>
            <a:ext cx="7883882" cy="473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Сокращение рынка  в первом полугодии 201</a:t>
            </a:r>
            <a:r>
              <a:rPr lang="en-US" sz="2000" dirty="0" smtClean="0"/>
              <a:t>5</a:t>
            </a:r>
            <a:r>
              <a:rPr lang="ru-RU" sz="2000" dirty="0" smtClean="0"/>
              <a:t> году – 61</a:t>
            </a:r>
            <a:r>
              <a:rPr lang="en-US" sz="2000" dirty="0" smtClean="0"/>
              <a:t> </a:t>
            </a:r>
            <a:r>
              <a:rPr lang="en-GB" sz="2000" dirty="0" smtClean="0"/>
              <a:t>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977188" y="404692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200" dirty="0" smtClean="0"/>
              <a:t> </a:t>
            </a:r>
            <a:r>
              <a:rPr lang="en-GB" sz="1200" dirty="0" err="1" smtClean="0"/>
              <a:t>Infosource</a:t>
            </a:r>
            <a:endParaRPr lang="en-GB" sz="1200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454734"/>
              </p:ext>
            </p:extLst>
          </p:nvPr>
        </p:nvGraphicFramePr>
        <p:xfrm>
          <a:off x="252412" y="628275"/>
          <a:ext cx="720878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617393" y="2045250"/>
            <a:ext cx="1650307" cy="1166104"/>
            <a:chOff x="6170284" y="1409476"/>
            <a:chExt cx="1354467" cy="9100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9491" y="1409476"/>
              <a:ext cx="655386" cy="55118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70284" y="2001401"/>
              <a:ext cx="1354467" cy="3181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Canon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34%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8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Эволюция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документных сканеров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05002" y="2071453"/>
            <a:ext cx="2088999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dirty="0">
                <a:latin typeface="+mj-lt"/>
                <a:ea typeface="+mj-ea"/>
                <a:cs typeface="+mj-cs"/>
              </a:rPr>
              <a:t>CANON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100" dirty="0">
                <a:latin typeface="+mj-lt"/>
                <a:ea typeface="+mj-ea"/>
                <a:cs typeface="+mj-cs"/>
              </a:rPr>
              <a:t>HP, Epson,  Xerox</a:t>
            </a:r>
            <a:r>
              <a:rPr lang="ru-RU" altLang="ru-RU" sz="1100" dirty="0">
                <a:latin typeface="+mj-lt"/>
                <a:ea typeface="+mj-ea"/>
                <a:cs typeface="+mj-cs"/>
              </a:rPr>
              <a:t> </a:t>
            </a:r>
            <a:r>
              <a:rPr lang="en-US" altLang="ru-RU" sz="1100" dirty="0">
                <a:latin typeface="+mj-lt"/>
                <a:ea typeface="+mj-ea"/>
                <a:cs typeface="+mj-cs"/>
              </a:rPr>
              <a:t>, </a:t>
            </a:r>
            <a:r>
              <a:rPr lang="en-US" altLang="ru-RU" sz="1100" dirty="0" err="1">
                <a:latin typeface="+mj-lt"/>
                <a:ea typeface="+mj-ea"/>
                <a:cs typeface="+mj-cs"/>
              </a:rPr>
              <a:t>Avision</a:t>
            </a:r>
            <a:r>
              <a:rPr lang="en-US" altLang="ru-RU" sz="1100" dirty="0">
                <a:latin typeface="+mj-lt"/>
                <a:ea typeface="+mj-ea"/>
                <a:cs typeface="+mj-cs"/>
              </a:rPr>
              <a:t>, Brother, </a:t>
            </a:r>
            <a:r>
              <a:rPr lang="en-US" altLang="ru-RU" sz="1100" dirty="0" err="1">
                <a:latin typeface="+mj-lt"/>
                <a:ea typeface="+mj-ea"/>
                <a:cs typeface="+mj-cs"/>
              </a:rPr>
              <a:t>Mustek</a:t>
            </a:r>
            <a:r>
              <a:rPr lang="en-US" altLang="ru-RU" sz="1100" dirty="0">
                <a:latin typeface="+mj-lt"/>
                <a:ea typeface="+mj-ea"/>
                <a:cs typeface="+mj-cs"/>
              </a:rPr>
              <a:t>, </a:t>
            </a:r>
            <a:r>
              <a:rPr lang="en-US" altLang="ru-RU" sz="1100" dirty="0" err="1">
                <a:latin typeface="+mj-lt"/>
                <a:ea typeface="+mj-ea"/>
                <a:cs typeface="+mj-cs"/>
              </a:rPr>
              <a:t>Plustec</a:t>
            </a:r>
            <a:endParaRPr lang="en-US" altLang="ru-RU" sz="11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9332913" y="2039938"/>
            <a:ext cx="26781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600" b="1">
                <a:solidFill>
                  <a:srgbClr val="FF0000"/>
                </a:solidFill>
                <a:cs typeface="Arial" panose="020B0604020202020204" pitchFamily="34" charset="0"/>
              </a:rPr>
              <a:t>CANON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400">
                <a:cs typeface="Arial" panose="020B0604020202020204" pitchFamily="34" charset="0"/>
              </a:rPr>
              <a:t>Fujitsu, Kodak, Panasonic, Inotec,  Bell&amp;Howell, Bantec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0030" y="855023"/>
            <a:ext cx="8255546" cy="3814126"/>
            <a:chOff x="270030" y="855023"/>
            <a:chExt cx="8255546" cy="3814126"/>
          </a:xfrm>
        </p:grpSpPr>
        <p:grpSp>
          <p:nvGrpSpPr>
            <p:cNvPr id="8" name="Group 7"/>
            <p:cNvGrpSpPr/>
            <p:nvPr/>
          </p:nvGrpSpPr>
          <p:grpSpPr>
            <a:xfrm>
              <a:off x="627689" y="4407539"/>
              <a:ext cx="7897887" cy="261610"/>
              <a:chOff x="627689" y="4407539"/>
              <a:chExt cx="7897887" cy="261610"/>
            </a:xfrm>
          </p:grpSpPr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 flipV="1">
                <a:off x="627689" y="4632992"/>
                <a:ext cx="7780042" cy="136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7555439" y="4407539"/>
                <a:ext cx="970137" cy="26161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1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ja-JP" dirty="0"/>
                  <a:t>СКОРОСТЬ</a:t>
                </a:r>
                <a:endParaRPr lang="en-US" altLang="ru-RU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70030" y="855023"/>
              <a:ext cx="357658" cy="3736689"/>
              <a:chOff x="270030" y="855023"/>
              <a:chExt cx="357658" cy="3736689"/>
            </a:xfrm>
          </p:grpSpPr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H="1" flipV="1">
                <a:off x="589365" y="855023"/>
                <a:ext cx="38323" cy="37366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-540289" y="2176182"/>
                <a:ext cx="1882247" cy="26161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1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ru-RU" dirty="0"/>
                  <a:t>ПРОИЗВОДИТЕЛЬНОСТЬ</a:t>
                </a:r>
                <a:endParaRPr lang="en-US" altLang="ru-RU" dirty="0"/>
              </a:p>
            </p:txBody>
          </p:sp>
        </p:grp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6790112" y="471834"/>
            <a:ext cx="1966457" cy="1442797"/>
            <a:chOff x="9517316" y="374617"/>
            <a:chExt cx="2227028" cy="1543779"/>
          </a:xfrm>
        </p:grpSpPr>
        <p:sp>
          <p:nvSpPr>
            <p:cNvPr id="19" name="Rounded Rectangle 18"/>
            <p:cNvSpPr/>
            <p:nvPr/>
          </p:nvSpPr>
          <p:spPr>
            <a:xfrm>
              <a:off x="9517316" y="374617"/>
              <a:ext cx="2227028" cy="154377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20" name="Picture 1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6862" y="500742"/>
              <a:ext cx="1030557" cy="115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9867483" y="1598901"/>
              <a:ext cx="1786096" cy="26173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/>
                <a:t>микрография</a:t>
              </a:r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1254062" y="2796628"/>
            <a:ext cx="1270554" cy="1416088"/>
            <a:chOff x="1259746" y="3959740"/>
            <a:chExt cx="2493536" cy="1942932"/>
          </a:xfrm>
        </p:grpSpPr>
        <p:sp>
          <p:nvSpPr>
            <p:cNvPr id="23" name="Rounded Rectangle 22"/>
            <p:cNvSpPr/>
            <p:nvPr/>
          </p:nvSpPr>
          <p:spPr>
            <a:xfrm>
              <a:off x="1259746" y="3959740"/>
              <a:ext cx="2455418" cy="1669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24" name="Picture 5" descr="CanoScan LiDE 200 -NEW-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164" y="4143375"/>
              <a:ext cx="11051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CanoScan 8800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882" y="4211202"/>
              <a:ext cx="1132711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1"/>
            <p:cNvSpPr txBox="1">
              <a:spLocks noChangeArrowheads="1"/>
            </p:cNvSpPr>
            <p:nvPr/>
          </p:nvSpPr>
          <p:spPr bwMode="auto">
            <a:xfrm>
              <a:off x="1391051" y="5115934"/>
              <a:ext cx="2362231" cy="78673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000">
                  <a:solidFill>
                    <a:srgbClr val="FF000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sz="1100" dirty="0" smtClean="0">
                  <a:solidFill>
                    <a:schemeClr val="tx1"/>
                  </a:solidFill>
                </a:rPr>
                <a:t>Персональные сканеры</a:t>
              </a:r>
              <a:endParaRPr lang="ru-RU" altLang="ru-RU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4738740" y="1107912"/>
            <a:ext cx="1970990" cy="1275171"/>
            <a:chOff x="7130988" y="3154835"/>
            <a:chExt cx="2512874" cy="1655669"/>
          </a:xfrm>
        </p:grpSpPr>
        <p:sp>
          <p:nvSpPr>
            <p:cNvPr id="37" name="Rounded Rectangle 36"/>
            <p:cNvSpPr/>
            <p:nvPr/>
          </p:nvSpPr>
          <p:spPr>
            <a:xfrm>
              <a:off x="7130988" y="3154835"/>
              <a:ext cx="2512874" cy="165566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38" name="Picture 13" descr="DR 3010C straight m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2"/>
            <a:stretch>
              <a:fillRect/>
            </a:stretch>
          </p:blipFill>
          <p:spPr bwMode="auto">
            <a:xfrm>
              <a:off x="8344159" y="3287633"/>
              <a:ext cx="1243293" cy="84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4" descr="DR2510C 34 left closed lowr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472" y="3377406"/>
              <a:ext cx="967569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57"/>
            <p:cNvSpPr txBox="1">
              <a:spLocks noChangeArrowheads="1"/>
            </p:cNvSpPr>
            <p:nvPr/>
          </p:nvSpPr>
          <p:spPr bwMode="auto">
            <a:xfrm>
              <a:off x="7459019" y="4184079"/>
              <a:ext cx="1856811" cy="43086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/>
                <a:t>Вертикальный рынок</a:t>
              </a:r>
            </a:p>
            <a:p>
              <a:r>
                <a:rPr lang="ru-RU" altLang="ru-RU" dirty="0"/>
                <a:t>децентрализация</a:t>
              </a:r>
            </a:p>
          </p:txBody>
        </p:sp>
      </p:grpSp>
      <p:sp>
        <p:nvSpPr>
          <p:cNvPr id="44" name="Notched Right Arrow 43"/>
          <p:cNvSpPr/>
          <p:nvPr/>
        </p:nvSpPr>
        <p:spPr>
          <a:xfrm>
            <a:off x="2366437" y="3966632"/>
            <a:ext cx="1193800" cy="58896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45" name="Notched Right Arrow 44"/>
          <p:cNvSpPr/>
          <p:nvPr/>
        </p:nvSpPr>
        <p:spPr>
          <a:xfrm rot="10800000">
            <a:off x="5383282" y="3987664"/>
            <a:ext cx="1193800" cy="5889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3" name="Group 2"/>
          <p:cNvGrpSpPr/>
          <p:nvPr/>
        </p:nvGrpSpPr>
        <p:grpSpPr>
          <a:xfrm>
            <a:off x="2652043" y="2413541"/>
            <a:ext cx="1463128" cy="1420364"/>
            <a:chOff x="2896719" y="3097856"/>
            <a:chExt cx="2190952" cy="1475732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2896719" y="3097856"/>
              <a:ext cx="2190952" cy="1475732"/>
              <a:chOff x="4321710" y="4487138"/>
              <a:chExt cx="2752810" cy="1655714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4321710" y="4487138"/>
                <a:ext cx="2513062" cy="16557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3" name="TextBox 63"/>
              <p:cNvSpPr txBox="1">
                <a:spLocks noChangeArrowheads="1"/>
              </p:cNvSpPr>
              <p:nvPr/>
            </p:nvSpPr>
            <p:spPr bwMode="auto">
              <a:xfrm>
                <a:off x="4463457" y="5663641"/>
                <a:ext cx="2611063" cy="430875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1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altLang="ru-RU" dirty="0" smtClean="0"/>
                  <a:t>Сканирование в приложения</a:t>
                </a:r>
                <a:endParaRPr lang="ru-RU" altLang="ru-RU" dirty="0"/>
              </a:p>
            </p:txBody>
          </p:sp>
        </p:grpSp>
        <p:pic>
          <p:nvPicPr>
            <p:cNvPr id="46" name="Picture 168" descr="P-215_P2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437" y="3194514"/>
              <a:ext cx="1028700" cy="8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47"/>
          <p:cNvGrpSpPr>
            <a:grpSpLocks/>
          </p:cNvGrpSpPr>
          <p:nvPr/>
        </p:nvGrpSpPr>
        <p:grpSpPr bwMode="auto">
          <a:xfrm>
            <a:off x="6809614" y="471834"/>
            <a:ext cx="2013751" cy="1449937"/>
            <a:chOff x="7055892" y="1783567"/>
            <a:chExt cx="2667250" cy="1779198"/>
          </a:xfrm>
        </p:grpSpPr>
        <p:sp>
          <p:nvSpPr>
            <p:cNvPr id="52" name="Rounded Rectangle 51"/>
            <p:cNvSpPr/>
            <p:nvPr/>
          </p:nvSpPr>
          <p:spPr>
            <a:xfrm>
              <a:off x="7055892" y="1783567"/>
              <a:ext cx="2667250" cy="177919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53" name="Picture 16" descr="slide0015_image 30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608" y="1896082"/>
              <a:ext cx="1162811" cy="61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0" descr="DR7090C 34left reflective finish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28" y="2111419"/>
              <a:ext cx="1111539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44"/>
            <p:cNvSpPr txBox="1">
              <a:spLocks noChangeArrowheads="1"/>
            </p:cNvSpPr>
            <p:nvPr/>
          </p:nvSpPr>
          <p:spPr bwMode="auto">
            <a:xfrm>
              <a:off x="7219102" y="2738203"/>
              <a:ext cx="2170858" cy="43086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/>
                <a:t>Вертикальный рынок</a:t>
              </a:r>
            </a:p>
            <a:p>
              <a:r>
                <a:rPr lang="ru-RU" altLang="ru-RU" dirty="0"/>
                <a:t>централизация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15968" y="1101995"/>
            <a:ext cx="1476092" cy="1282205"/>
            <a:chOff x="4013318" y="531431"/>
            <a:chExt cx="2512874" cy="1655669"/>
          </a:xfrm>
        </p:grpSpPr>
        <p:sp>
          <p:nvSpPr>
            <p:cNvPr id="57" name="Rounded Rectangle 56"/>
            <p:cNvSpPr/>
            <p:nvPr/>
          </p:nvSpPr>
          <p:spPr>
            <a:xfrm>
              <a:off x="4013318" y="531431"/>
              <a:ext cx="2512874" cy="165566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58" name="Picture 17" descr="B_front edite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440" y="825864"/>
              <a:ext cx="1166350" cy="8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0"/>
            <p:cNvSpPr txBox="1">
              <a:spLocks noChangeArrowheads="1"/>
            </p:cNvSpPr>
            <p:nvPr/>
          </p:nvSpPr>
          <p:spPr bwMode="auto">
            <a:xfrm>
              <a:off x="4143135" y="1801250"/>
              <a:ext cx="2298107" cy="26159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1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dirty="0" smtClean="0"/>
                <a:t>Офисная техника, </a:t>
              </a:r>
              <a:endParaRPr lang="ru-RU" altLang="ru-RU" dirty="0"/>
            </a:p>
          </p:txBody>
        </p:sp>
      </p:grp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6802994" y="2047850"/>
            <a:ext cx="2247743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110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9pPr>
          </a:lstStyle>
          <a:p>
            <a:r>
              <a:rPr lang="en-US" altLang="ru-RU" dirty="0"/>
              <a:t>CANON</a:t>
            </a:r>
          </a:p>
          <a:p>
            <a:r>
              <a:rPr lang="en-US" altLang="ru-RU" dirty="0"/>
              <a:t>Fujitsu, Kodak, Panasonic, </a:t>
            </a:r>
            <a:r>
              <a:rPr lang="en-US" altLang="ru-RU" dirty="0" err="1"/>
              <a:t>Inotec</a:t>
            </a:r>
            <a:r>
              <a:rPr lang="en-US" altLang="ru-RU" dirty="0"/>
              <a:t>,  </a:t>
            </a:r>
            <a:r>
              <a:rPr lang="en-US" altLang="ru-RU" dirty="0" err="1"/>
              <a:t>Bell&amp;Howell</a:t>
            </a:r>
            <a:r>
              <a:rPr lang="en-US" altLang="ru-RU" dirty="0"/>
              <a:t>, </a:t>
            </a:r>
            <a:r>
              <a:rPr lang="en-US" altLang="ru-RU" dirty="0" err="1"/>
              <a:t>Bantec</a:t>
            </a:r>
            <a:endParaRPr lang="en-US" alt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" name="Picture 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13" y="2651393"/>
            <a:ext cx="679262" cy="5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93" y="780496"/>
            <a:ext cx="679262" cy="5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角丸四角形 109" hidden="1"/>
          <p:cNvSpPr/>
          <p:nvPr/>
        </p:nvSpPr>
        <p:spPr>
          <a:xfrm>
            <a:off x="1278399" y="3085966"/>
            <a:ext cx="5930149" cy="1540268"/>
          </a:xfrm>
          <a:prstGeom prst="roundRect">
            <a:avLst>
              <a:gd name="adj" fmla="val 8022"/>
            </a:avLst>
          </a:prstGeom>
          <a:solidFill>
            <a:srgbClr val="7D0063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623" b="1" dirty="0">
                <a:solidFill>
                  <a:srgbClr val="FFFFFF"/>
                </a:solidFill>
                <a:latin typeface="DendaNew" pitchFamily="2" charset="0"/>
              </a:rPr>
              <a:t>2</a:t>
            </a:r>
            <a:endParaRPr lang="en-GB" sz="8623" b="1" dirty="0">
              <a:solidFill>
                <a:srgbClr val="FFFFFF"/>
              </a:solidFill>
              <a:latin typeface="DendaNew" pitchFamily="2" charset="0"/>
            </a:endParaRPr>
          </a:p>
        </p:txBody>
      </p:sp>
      <p:sp>
        <p:nvSpPr>
          <p:cNvPr id="175" name="角丸四角形 11" hidden="1"/>
          <p:cNvSpPr/>
          <p:nvPr/>
        </p:nvSpPr>
        <p:spPr>
          <a:xfrm>
            <a:off x="1266496" y="1481422"/>
            <a:ext cx="7842986" cy="1522413"/>
          </a:xfrm>
          <a:custGeom>
            <a:avLst/>
            <a:gdLst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7613794 w 7824788"/>
              <a:gd name="connsiteY2" fmla="*/ 0 h 2064927"/>
              <a:gd name="connsiteX3" fmla="*/ 7824788 w 7824788"/>
              <a:gd name="connsiteY3" fmla="*/ 210994 h 2064927"/>
              <a:gd name="connsiteX4" fmla="*/ 7824788 w 7824788"/>
              <a:gd name="connsiteY4" fmla="*/ 1853933 h 2064927"/>
              <a:gd name="connsiteX5" fmla="*/ 7613794 w 7824788"/>
              <a:gd name="connsiteY5" fmla="*/ 2064927 h 2064927"/>
              <a:gd name="connsiteX6" fmla="*/ 210994 w 7824788"/>
              <a:gd name="connsiteY6" fmla="*/ 2064927 h 2064927"/>
              <a:gd name="connsiteX7" fmla="*/ 0 w 7824788"/>
              <a:gd name="connsiteY7" fmla="*/ 1853933 h 2064927"/>
              <a:gd name="connsiteX8" fmla="*/ 0 w 7824788"/>
              <a:gd name="connsiteY8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13297 h 2064927"/>
              <a:gd name="connsiteX3" fmla="*/ 7613794 w 7824788"/>
              <a:gd name="connsiteY3" fmla="*/ 0 h 2064927"/>
              <a:gd name="connsiteX4" fmla="*/ 7824788 w 7824788"/>
              <a:gd name="connsiteY4" fmla="*/ 210994 h 2064927"/>
              <a:gd name="connsiteX5" fmla="*/ 7824788 w 7824788"/>
              <a:gd name="connsiteY5" fmla="*/ 1853933 h 2064927"/>
              <a:gd name="connsiteX6" fmla="*/ 7613794 w 7824788"/>
              <a:gd name="connsiteY6" fmla="*/ 2064927 h 2064927"/>
              <a:gd name="connsiteX7" fmla="*/ 210994 w 7824788"/>
              <a:gd name="connsiteY7" fmla="*/ 2064927 h 2064927"/>
              <a:gd name="connsiteX8" fmla="*/ 0 w 7824788"/>
              <a:gd name="connsiteY8" fmla="*/ 1853933 h 2064927"/>
              <a:gd name="connsiteX9" fmla="*/ 0 w 7824788"/>
              <a:gd name="connsiteY9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7613794 w 7824788"/>
              <a:gd name="connsiteY3" fmla="*/ 0 h 2064927"/>
              <a:gd name="connsiteX4" fmla="*/ 7824788 w 7824788"/>
              <a:gd name="connsiteY4" fmla="*/ 210994 h 2064927"/>
              <a:gd name="connsiteX5" fmla="*/ 7824788 w 7824788"/>
              <a:gd name="connsiteY5" fmla="*/ 1853933 h 2064927"/>
              <a:gd name="connsiteX6" fmla="*/ 7613794 w 7824788"/>
              <a:gd name="connsiteY6" fmla="*/ 2064927 h 2064927"/>
              <a:gd name="connsiteX7" fmla="*/ 210994 w 7824788"/>
              <a:gd name="connsiteY7" fmla="*/ 2064927 h 2064927"/>
              <a:gd name="connsiteX8" fmla="*/ 0 w 7824788"/>
              <a:gd name="connsiteY8" fmla="*/ 1853933 h 2064927"/>
              <a:gd name="connsiteX9" fmla="*/ 0 w 7824788"/>
              <a:gd name="connsiteY9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6012864 w 7824788"/>
              <a:gd name="connsiteY3" fmla="*/ 102074 h 2064927"/>
              <a:gd name="connsiteX4" fmla="*/ 7613794 w 7824788"/>
              <a:gd name="connsiteY4" fmla="*/ 0 h 2064927"/>
              <a:gd name="connsiteX5" fmla="*/ 7824788 w 7824788"/>
              <a:gd name="connsiteY5" fmla="*/ 210994 h 2064927"/>
              <a:gd name="connsiteX6" fmla="*/ 7824788 w 7824788"/>
              <a:gd name="connsiteY6" fmla="*/ 1853933 h 2064927"/>
              <a:gd name="connsiteX7" fmla="*/ 7613794 w 7824788"/>
              <a:gd name="connsiteY7" fmla="*/ 2064927 h 2064927"/>
              <a:gd name="connsiteX8" fmla="*/ 210994 w 7824788"/>
              <a:gd name="connsiteY8" fmla="*/ 2064927 h 2064927"/>
              <a:gd name="connsiteX9" fmla="*/ 0 w 7824788"/>
              <a:gd name="connsiteY9" fmla="*/ 1853933 h 2064927"/>
              <a:gd name="connsiteX10" fmla="*/ 0 w 7824788"/>
              <a:gd name="connsiteY10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6012864 w 7824788"/>
              <a:gd name="connsiteY3" fmla="*/ 102074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9295 w 7824788"/>
              <a:gd name="connsiteY4" fmla="*/ 261872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95109 w 7824788"/>
              <a:gd name="connsiteY3" fmla="*/ 146462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7613794 w 7824788"/>
              <a:gd name="connsiteY5" fmla="*/ 0 h 2064927"/>
              <a:gd name="connsiteX6" fmla="*/ 7824788 w 7824788"/>
              <a:gd name="connsiteY6" fmla="*/ 210994 h 2064927"/>
              <a:gd name="connsiteX7" fmla="*/ 7824788 w 7824788"/>
              <a:gd name="connsiteY7" fmla="*/ 1853933 h 2064927"/>
              <a:gd name="connsiteX8" fmla="*/ 7613794 w 7824788"/>
              <a:gd name="connsiteY8" fmla="*/ 2064927 h 2064927"/>
              <a:gd name="connsiteX9" fmla="*/ 210994 w 7824788"/>
              <a:gd name="connsiteY9" fmla="*/ 2064927 h 2064927"/>
              <a:gd name="connsiteX10" fmla="*/ 0 w 7824788"/>
              <a:gd name="connsiteY10" fmla="*/ 1853933 h 2064927"/>
              <a:gd name="connsiteX11" fmla="*/ 0 w 7824788"/>
              <a:gd name="connsiteY11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6598791 w 7824788"/>
              <a:gd name="connsiteY5" fmla="*/ 430548 h 2064927"/>
              <a:gd name="connsiteX6" fmla="*/ 7613794 w 7824788"/>
              <a:gd name="connsiteY6" fmla="*/ 0 h 2064927"/>
              <a:gd name="connsiteX7" fmla="*/ 7824788 w 7824788"/>
              <a:gd name="connsiteY7" fmla="*/ 210994 h 2064927"/>
              <a:gd name="connsiteX8" fmla="*/ 7824788 w 7824788"/>
              <a:gd name="connsiteY8" fmla="*/ 1853933 h 2064927"/>
              <a:gd name="connsiteX9" fmla="*/ 7613794 w 7824788"/>
              <a:gd name="connsiteY9" fmla="*/ 2064927 h 2064927"/>
              <a:gd name="connsiteX10" fmla="*/ 210994 w 7824788"/>
              <a:gd name="connsiteY10" fmla="*/ 2064927 h 2064927"/>
              <a:gd name="connsiteX11" fmla="*/ 0 w 7824788"/>
              <a:gd name="connsiteY11" fmla="*/ 1853933 h 2064927"/>
              <a:gd name="connsiteX12" fmla="*/ 0 w 7824788"/>
              <a:gd name="connsiteY12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6598791 w 7824788"/>
              <a:gd name="connsiteY5" fmla="*/ 430548 h 2064927"/>
              <a:gd name="connsiteX6" fmla="*/ 7613794 w 7824788"/>
              <a:gd name="connsiteY6" fmla="*/ 0 h 2064927"/>
              <a:gd name="connsiteX7" fmla="*/ 7824788 w 7824788"/>
              <a:gd name="connsiteY7" fmla="*/ 210994 h 2064927"/>
              <a:gd name="connsiteX8" fmla="*/ 7824788 w 7824788"/>
              <a:gd name="connsiteY8" fmla="*/ 1853933 h 2064927"/>
              <a:gd name="connsiteX9" fmla="*/ 7613794 w 7824788"/>
              <a:gd name="connsiteY9" fmla="*/ 2064927 h 2064927"/>
              <a:gd name="connsiteX10" fmla="*/ 210994 w 7824788"/>
              <a:gd name="connsiteY10" fmla="*/ 2064927 h 2064927"/>
              <a:gd name="connsiteX11" fmla="*/ 0 w 7824788"/>
              <a:gd name="connsiteY11" fmla="*/ 1853933 h 2064927"/>
              <a:gd name="connsiteX12" fmla="*/ 0 w 7824788"/>
              <a:gd name="connsiteY12" fmla="*/ 210994 h 2064927"/>
              <a:gd name="connsiteX0" fmla="*/ 0 w 7824788"/>
              <a:gd name="connsiteY0" fmla="*/ 210994 h 2064927"/>
              <a:gd name="connsiteX1" fmla="*/ 210994 w 7824788"/>
              <a:gd name="connsiteY1" fmla="*/ 0 h 2064927"/>
              <a:gd name="connsiteX2" fmla="*/ 5835311 w 7824788"/>
              <a:gd name="connsiteY2" fmla="*/ 4419 h 2064927"/>
              <a:gd name="connsiteX3" fmla="*/ 5932965 w 7824788"/>
              <a:gd name="connsiteY3" fmla="*/ 110951 h 2064927"/>
              <a:gd name="connsiteX4" fmla="*/ 6190418 w 7824788"/>
              <a:gd name="connsiteY4" fmla="*/ 421671 h 2064927"/>
              <a:gd name="connsiteX5" fmla="*/ 6598791 w 7824788"/>
              <a:gd name="connsiteY5" fmla="*/ 430548 h 2064927"/>
              <a:gd name="connsiteX6" fmla="*/ 7613794 w 7824788"/>
              <a:gd name="connsiteY6" fmla="*/ 0 h 2064927"/>
              <a:gd name="connsiteX7" fmla="*/ 7824788 w 7824788"/>
              <a:gd name="connsiteY7" fmla="*/ 210994 h 2064927"/>
              <a:gd name="connsiteX8" fmla="*/ 7824788 w 7824788"/>
              <a:gd name="connsiteY8" fmla="*/ 1853933 h 2064927"/>
              <a:gd name="connsiteX9" fmla="*/ 7613794 w 7824788"/>
              <a:gd name="connsiteY9" fmla="*/ 2064927 h 2064927"/>
              <a:gd name="connsiteX10" fmla="*/ 210994 w 7824788"/>
              <a:gd name="connsiteY10" fmla="*/ 2064927 h 2064927"/>
              <a:gd name="connsiteX11" fmla="*/ 0 w 7824788"/>
              <a:gd name="connsiteY11" fmla="*/ 1853933 h 2064927"/>
              <a:gd name="connsiteX12" fmla="*/ 0 w 7824788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13794 w 7842543"/>
              <a:gd name="connsiteY6" fmla="*/ 0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32965 w 7842543"/>
              <a:gd name="connsiteY3" fmla="*/ 110951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  <a:gd name="connsiteX0" fmla="*/ 0 w 7842543"/>
              <a:gd name="connsiteY0" fmla="*/ 210994 h 2064927"/>
              <a:gd name="connsiteX1" fmla="*/ 210994 w 7842543"/>
              <a:gd name="connsiteY1" fmla="*/ 0 h 2064927"/>
              <a:gd name="connsiteX2" fmla="*/ 5835311 w 7842543"/>
              <a:gd name="connsiteY2" fmla="*/ 4419 h 2064927"/>
              <a:gd name="connsiteX3" fmla="*/ 5925105 w 7842543"/>
              <a:gd name="connsiteY3" fmla="*/ 84750 h 2064927"/>
              <a:gd name="connsiteX4" fmla="*/ 6190418 w 7842543"/>
              <a:gd name="connsiteY4" fmla="*/ 421671 h 2064927"/>
              <a:gd name="connsiteX5" fmla="*/ 6598791 w 7842543"/>
              <a:gd name="connsiteY5" fmla="*/ 430548 h 2064927"/>
              <a:gd name="connsiteX6" fmla="*/ 7604916 w 7842543"/>
              <a:gd name="connsiteY6" fmla="*/ 426128 h 2064927"/>
              <a:gd name="connsiteX7" fmla="*/ 7842543 w 7842543"/>
              <a:gd name="connsiteY7" fmla="*/ 663756 h 2064927"/>
              <a:gd name="connsiteX8" fmla="*/ 7824788 w 7842543"/>
              <a:gd name="connsiteY8" fmla="*/ 1853933 h 2064927"/>
              <a:gd name="connsiteX9" fmla="*/ 7613794 w 7842543"/>
              <a:gd name="connsiteY9" fmla="*/ 2064927 h 2064927"/>
              <a:gd name="connsiteX10" fmla="*/ 210994 w 7842543"/>
              <a:gd name="connsiteY10" fmla="*/ 2064927 h 2064927"/>
              <a:gd name="connsiteX11" fmla="*/ 0 w 7842543"/>
              <a:gd name="connsiteY11" fmla="*/ 1853933 h 2064927"/>
              <a:gd name="connsiteX12" fmla="*/ 0 w 7842543"/>
              <a:gd name="connsiteY12" fmla="*/ 210994 h 206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2543" h="2064927">
                <a:moveTo>
                  <a:pt x="0" y="210994"/>
                </a:moveTo>
                <a:cubicBezTo>
                  <a:pt x="0" y="94465"/>
                  <a:pt x="94465" y="0"/>
                  <a:pt x="210994" y="0"/>
                </a:cubicBezTo>
                <a:lnTo>
                  <a:pt x="5835311" y="4419"/>
                </a:lnTo>
                <a:cubicBezTo>
                  <a:pt x="5921035" y="59101"/>
                  <a:pt x="5882471" y="46093"/>
                  <a:pt x="5925105" y="84750"/>
                </a:cubicBezTo>
                <a:cubicBezTo>
                  <a:pt x="5948194" y="152845"/>
                  <a:pt x="6013916" y="354567"/>
                  <a:pt x="6190418" y="421671"/>
                </a:cubicBezTo>
                <a:cubicBezTo>
                  <a:pt x="6560321" y="430549"/>
                  <a:pt x="6237766" y="430548"/>
                  <a:pt x="6598791" y="430548"/>
                </a:cubicBezTo>
                <a:lnTo>
                  <a:pt x="7604916" y="426128"/>
                </a:lnTo>
                <a:cubicBezTo>
                  <a:pt x="7721445" y="426128"/>
                  <a:pt x="7842543" y="547227"/>
                  <a:pt x="7842543" y="663756"/>
                </a:cubicBezTo>
                <a:lnTo>
                  <a:pt x="7824788" y="1853933"/>
                </a:lnTo>
                <a:cubicBezTo>
                  <a:pt x="7824788" y="1970462"/>
                  <a:pt x="7730323" y="2064927"/>
                  <a:pt x="7613794" y="2064927"/>
                </a:cubicBezTo>
                <a:lnTo>
                  <a:pt x="210994" y="2064927"/>
                </a:lnTo>
                <a:cubicBezTo>
                  <a:pt x="94465" y="2064927"/>
                  <a:pt x="0" y="1970462"/>
                  <a:pt x="0" y="1853933"/>
                </a:cubicBezTo>
                <a:lnTo>
                  <a:pt x="0" y="210994"/>
                </a:lnTo>
                <a:close/>
              </a:path>
            </a:pathLst>
          </a:custGeom>
          <a:solidFill>
            <a:srgbClr val="7D0063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623" b="1" dirty="0">
                <a:solidFill>
                  <a:srgbClr val="FFFFFF"/>
                </a:solidFill>
                <a:latin typeface="DendaNew" pitchFamily="2" charset="0"/>
              </a:rPr>
              <a:t>1</a:t>
            </a:r>
            <a:endParaRPr lang="en-GB" sz="8623" b="1" dirty="0">
              <a:solidFill>
                <a:srgbClr val="FFFFFF"/>
              </a:solidFill>
              <a:latin typeface="DendaNew" pitchFamily="2" charset="0"/>
            </a:endParaRP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102208" y="4286995"/>
            <a:ext cx="1172116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до 20 </a:t>
            </a:r>
            <a:r>
              <a:rPr lang="en-US" altLang="ru-RU" dirty="0"/>
              <a:t>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1" name="TextBox 95"/>
          <p:cNvSpPr txBox="1">
            <a:spLocks noChangeArrowheads="1"/>
          </p:cNvSpPr>
          <p:nvPr/>
        </p:nvSpPr>
        <p:spPr bwMode="auto">
          <a:xfrm>
            <a:off x="95589" y="3570425"/>
            <a:ext cx="1160895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20- </a:t>
            </a:r>
            <a:r>
              <a:rPr lang="ru-RU" altLang="ru-RU" dirty="0"/>
              <a:t>40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2" name="TextBox 96"/>
          <p:cNvSpPr txBox="1">
            <a:spLocks noChangeArrowheads="1"/>
          </p:cNvSpPr>
          <p:nvPr/>
        </p:nvSpPr>
        <p:spPr bwMode="auto">
          <a:xfrm>
            <a:off x="109421" y="2697924"/>
            <a:ext cx="1125629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40-</a:t>
            </a:r>
            <a:r>
              <a:rPr lang="ru-RU" altLang="ru-RU" dirty="0"/>
              <a:t>60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3" name="TextBox 97"/>
          <p:cNvSpPr txBox="1">
            <a:spLocks noChangeArrowheads="1"/>
          </p:cNvSpPr>
          <p:nvPr/>
        </p:nvSpPr>
        <p:spPr bwMode="auto">
          <a:xfrm>
            <a:off x="57919" y="1968261"/>
            <a:ext cx="1231427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60- </a:t>
            </a:r>
            <a:r>
              <a:rPr lang="ru-RU" altLang="ru-RU" dirty="0"/>
              <a:t>100 </a:t>
            </a:r>
            <a:r>
              <a:rPr lang="ru-RU" altLang="ru-RU" dirty="0" err="1"/>
              <a:t>стр</a:t>
            </a:r>
            <a:r>
              <a:rPr lang="en-US" altLang="ru-RU" dirty="0"/>
              <a:t>./</a:t>
            </a:r>
            <a:r>
              <a:rPr lang="ru-RU" altLang="ru-RU" dirty="0"/>
              <a:t>мин</a:t>
            </a:r>
            <a:endParaRPr lang="en-GB" altLang="ru-RU" dirty="0"/>
          </a:p>
        </p:txBody>
      </p:sp>
      <p:sp>
        <p:nvSpPr>
          <p:cNvPr id="45064" name="TextBox 98"/>
          <p:cNvSpPr txBox="1">
            <a:spLocks noChangeArrowheads="1"/>
          </p:cNvSpPr>
          <p:nvPr/>
        </p:nvSpPr>
        <p:spPr bwMode="auto">
          <a:xfrm>
            <a:off x="95323" y="1184201"/>
            <a:ext cx="2781531" cy="400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000" dirty="0">
                <a:solidFill>
                  <a:schemeClr val="tx1"/>
                </a:solidFill>
              </a:rPr>
              <a:t>свыше </a:t>
            </a:r>
            <a:endParaRPr lang="ru-RU" altLang="ru-RU" sz="1000" dirty="0" smtClean="0">
              <a:solidFill>
                <a:schemeClr val="tx1"/>
              </a:solidFill>
            </a:endParaRPr>
          </a:p>
          <a:p>
            <a:r>
              <a:rPr lang="ru-RU" altLang="ru-RU" sz="1000" dirty="0" smtClean="0">
                <a:solidFill>
                  <a:schemeClr val="tx1"/>
                </a:solidFill>
              </a:rPr>
              <a:t>100 </a:t>
            </a:r>
            <a:r>
              <a:rPr lang="ru-RU" altLang="ru-RU" sz="1000" dirty="0" err="1">
                <a:solidFill>
                  <a:schemeClr val="tx1"/>
                </a:solidFill>
              </a:rPr>
              <a:t>стр</a:t>
            </a:r>
            <a:r>
              <a:rPr lang="en-US" altLang="ru-RU" sz="1000" dirty="0">
                <a:solidFill>
                  <a:schemeClr val="tx1"/>
                </a:solidFill>
              </a:rPr>
              <a:t>./</a:t>
            </a:r>
            <a:r>
              <a:rPr lang="ru-RU" altLang="ru-RU" sz="1000" dirty="0">
                <a:solidFill>
                  <a:schemeClr val="tx1"/>
                </a:solidFill>
              </a:rPr>
              <a:t>мин</a:t>
            </a:r>
            <a:endParaRPr lang="en-GB" altLang="ru-RU" sz="1000" dirty="0">
              <a:solidFill>
                <a:schemeClr val="tx1"/>
              </a:solidFill>
            </a:endParaRPr>
          </a:p>
        </p:txBody>
      </p:sp>
      <p:pic>
        <p:nvPicPr>
          <p:cNvPr id="45065" name="Picture 7" descr="slide0015_image 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09" y="855316"/>
            <a:ext cx="968916" cy="57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64"/>
          <p:cNvSpPr>
            <a:spLocks noChangeArrowheads="1"/>
          </p:cNvSpPr>
          <p:nvPr/>
        </p:nvSpPr>
        <p:spPr bwMode="auto">
          <a:xfrm>
            <a:off x="1227215" y="817226"/>
            <a:ext cx="3451914" cy="7368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45067" name="AutoShape 57"/>
          <p:cNvSpPr>
            <a:spLocks noChangeArrowheads="1"/>
          </p:cNvSpPr>
          <p:nvPr/>
        </p:nvSpPr>
        <p:spPr bwMode="auto">
          <a:xfrm>
            <a:off x="1264824" y="1597103"/>
            <a:ext cx="3423908" cy="7272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45068" name="AutoShape 57"/>
          <p:cNvSpPr>
            <a:spLocks noChangeArrowheads="1"/>
          </p:cNvSpPr>
          <p:nvPr/>
        </p:nvSpPr>
        <p:spPr bwMode="auto">
          <a:xfrm>
            <a:off x="1278399" y="2381300"/>
            <a:ext cx="3804247" cy="7272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45069" name="AutoShape 57"/>
          <p:cNvSpPr>
            <a:spLocks noChangeArrowheads="1"/>
          </p:cNvSpPr>
          <p:nvPr/>
        </p:nvSpPr>
        <p:spPr bwMode="auto">
          <a:xfrm>
            <a:off x="1278399" y="4001319"/>
            <a:ext cx="2641157" cy="72728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DendaNew" panose="020008030500000200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20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grpSp>
        <p:nvGrpSpPr>
          <p:cNvPr id="45070" name="Group 20"/>
          <p:cNvGrpSpPr>
            <a:grpSpLocks/>
          </p:cNvGrpSpPr>
          <p:nvPr/>
        </p:nvGrpSpPr>
        <p:grpSpPr bwMode="auto">
          <a:xfrm>
            <a:off x="1323631" y="1554031"/>
            <a:ext cx="1435520" cy="699722"/>
            <a:chOff x="3289256" y="2173518"/>
            <a:chExt cx="1914544" cy="932663"/>
          </a:xfrm>
        </p:grpSpPr>
        <p:sp>
          <p:nvSpPr>
            <p:cNvPr id="45152" name="Text Box 84"/>
            <p:cNvSpPr txBox="1">
              <a:spLocks noChangeArrowheads="1"/>
            </p:cNvSpPr>
            <p:nvPr/>
          </p:nvSpPr>
          <p:spPr bwMode="auto">
            <a:xfrm>
              <a:off x="3928893" y="2778045"/>
              <a:ext cx="1274907" cy="3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0" tIns="45700" rIns="91400" bIns="45700">
              <a:spAutoFit/>
            </a:bodyPr>
            <a:lstStyle>
              <a:lvl1pPr defTabSz="12192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 defTabSz="1219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 defTabSz="12192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 defTabSz="1219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 defTabSz="12192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defTabSz="1219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>
                  <a:latin typeface="+mj-lt"/>
                  <a:ea typeface="+mj-ea"/>
                  <a:cs typeface="+mj-cs"/>
                </a:rPr>
                <a:t>DR-6030C</a:t>
              </a:r>
            </a:p>
          </p:txBody>
        </p:sp>
        <p:pic>
          <p:nvPicPr>
            <p:cNvPr id="45153" name="Picture 85" descr="DR-6030C FSL CLO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256" y="2173518"/>
              <a:ext cx="1199994" cy="86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1" name="Group 24"/>
          <p:cNvGrpSpPr>
            <a:grpSpLocks/>
          </p:cNvGrpSpPr>
          <p:nvPr/>
        </p:nvGrpSpPr>
        <p:grpSpPr bwMode="auto">
          <a:xfrm>
            <a:off x="3660907" y="2439322"/>
            <a:ext cx="1643154" cy="699966"/>
            <a:chOff x="3753601" y="3375004"/>
            <a:chExt cx="2192438" cy="932748"/>
          </a:xfrm>
        </p:grpSpPr>
        <p:pic>
          <p:nvPicPr>
            <p:cNvPr id="45150" name="Picture 55" descr="DR 4010C 34 right open low r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601" y="3375004"/>
              <a:ext cx="1278127" cy="70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51" name="Text Box 56"/>
            <p:cNvSpPr txBox="1">
              <a:spLocks noChangeArrowheads="1"/>
            </p:cNvSpPr>
            <p:nvPr/>
          </p:nvSpPr>
          <p:spPr bwMode="auto">
            <a:xfrm>
              <a:off x="4381575" y="3979647"/>
              <a:ext cx="1564464" cy="32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>
                  <a:latin typeface="+mj-lt"/>
                  <a:ea typeface="+mj-ea"/>
                  <a:cs typeface="+mj-cs"/>
                </a:rPr>
                <a:t>DR-6010C</a:t>
              </a:r>
              <a:r>
                <a:rPr kumimoji="1" lang="en-US" altLang="ja-JP" sz="900" b="1" dirty="0">
                  <a:solidFill>
                    <a:srgbClr val="666666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4507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56" y="182788"/>
            <a:ext cx="3350737" cy="4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3" name="Group 21"/>
          <p:cNvGrpSpPr>
            <a:grpSpLocks/>
          </p:cNvGrpSpPr>
          <p:nvPr/>
        </p:nvGrpSpPr>
        <p:grpSpPr bwMode="auto">
          <a:xfrm>
            <a:off x="3030177" y="1624250"/>
            <a:ext cx="1678126" cy="756522"/>
            <a:chOff x="4989110" y="2150501"/>
            <a:chExt cx="1981924" cy="1143057"/>
          </a:xfrm>
        </p:grpSpPr>
        <p:pic>
          <p:nvPicPr>
            <p:cNvPr id="45148" name="Picture 19" descr="C:\Documents and Settings\Tim.Brosnihan\My Documents\My Pictures\Canon\DR-9050_7550_6050\Low Res\Front with medi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110" y="2150501"/>
              <a:ext cx="1098187" cy="82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49" name="Text Box 62"/>
            <p:cNvSpPr txBox="1">
              <a:spLocks noChangeArrowheads="1"/>
            </p:cNvSpPr>
            <p:nvPr/>
          </p:nvSpPr>
          <p:spPr bwMode="auto">
            <a:xfrm>
              <a:off x="5940486" y="2760306"/>
              <a:ext cx="1030548" cy="53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>
                  <a:latin typeface="+mj-lt"/>
                  <a:ea typeface="+mj-ea"/>
                  <a:cs typeface="+mj-cs"/>
                </a:rPr>
                <a:t>DR-G1100</a:t>
              </a: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1247810" y="3190191"/>
            <a:ext cx="5959944" cy="867010"/>
            <a:chOff x="1704975" y="4256088"/>
            <a:chExt cx="7951872" cy="1155786"/>
          </a:xfrm>
        </p:grpSpPr>
        <p:sp>
          <p:nvSpPr>
            <p:cNvPr id="45131" name="AutoShape 57"/>
            <p:cNvSpPr>
              <a:spLocks noChangeArrowheads="1"/>
            </p:cNvSpPr>
            <p:nvPr/>
          </p:nvSpPr>
          <p:spPr bwMode="auto">
            <a:xfrm>
              <a:off x="1704975" y="4256088"/>
              <a:ext cx="7862888" cy="9699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DendaNew" panose="02000803050000020004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ru-RU" sz="120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132" name="Group 12"/>
            <p:cNvGrpSpPr>
              <a:grpSpLocks/>
            </p:cNvGrpSpPr>
            <p:nvPr/>
          </p:nvGrpSpPr>
          <p:grpSpPr bwMode="auto">
            <a:xfrm>
              <a:off x="4462158" y="4285212"/>
              <a:ext cx="1904251" cy="1010770"/>
              <a:chOff x="4461562" y="4270514"/>
              <a:chExt cx="1905437" cy="857050"/>
            </a:xfrm>
          </p:grpSpPr>
          <p:pic>
            <p:nvPicPr>
              <p:cNvPr id="45146" name="Picture 73" descr="J_Turn_no_arrow low res">
                <a:hlinkClick r:id="rId8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562" y="4270514"/>
                <a:ext cx="768307" cy="68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7" name="Text Box 74"/>
              <p:cNvSpPr txBox="1">
                <a:spLocks noChangeArrowheads="1"/>
              </p:cNvSpPr>
              <p:nvPr/>
            </p:nvSpPr>
            <p:spPr bwMode="auto">
              <a:xfrm>
                <a:off x="4989103" y="4849252"/>
                <a:ext cx="1377896" cy="27831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ja-JP" dirty="0"/>
                  <a:t>DR-C22</a:t>
                </a:r>
                <a:r>
                  <a:rPr lang="ru-RU" altLang="ja-JP" dirty="0"/>
                  <a:t>5</a:t>
                </a:r>
                <a:endParaRPr lang="en-US" altLang="ja-JP" dirty="0"/>
              </a:p>
            </p:txBody>
          </p:sp>
        </p:grpSp>
        <p:grpSp>
          <p:nvGrpSpPr>
            <p:cNvPr id="45133" name="Group 8"/>
            <p:cNvGrpSpPr>
              <a:grpSpLocks/>
            </p:cNvGrpSpPr>
            <p:nvPr/>
          </p:nvGrpSpPr>
          <p:grpSpPr bwMode="auto">
            <a:xfrm>
              <a:off x="8115944" y="4345160"/>
              <a:ext cx="1540903" cy="1066714"/>
              <a:chOff x="7975828" y="4370001"/>
              <a:chExt cx="1541648" cy="1068166"/>
            </a:xfrm>
          </p:grpSpPr>
          <p:pic>
            <p:nvPicPr>
              <p:cNvPr id="45144" name="Picture 79" descr="imageFORMULA DR-M140 FSL">
                <a:hlinkClick r:id="rId10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3" t="32590" r="10701" b="18993"/>
              <a:stretch>
                <a:fillRect/>
              </a:stretch>
            </p:blipFill>
            <p:spPr bwMode="auto">
              <a:xfrm>
                <a:off x="7975828" y="4370001"/>
                <a:ext cx="961194" cy="597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5" name="Text Box 80"/>
              <p:cNvSpPr txBox="1">
                <a:spLocks noChangeArrowheads="1"/>
              </p:cNvSpPr>
              <p:nvPr/>
            </p:nvSpPr>
            <p:spPr bwMode="auto">
              <a:xfrm>
                <a:off x="8610508" y="4967701"/>
                <a:ext cx="906968" cy="470466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/>
                  <a:t>DR-M140</a:t>
                </a:r>
              </a:p>
            </p:txBody>
          </p:sp>
        </p:grpSp>
        <p:grpSp>
          <p:nvGrpSpPr>
            <p:cNvPr id="45134" name="Group 9"/>
            <p:cNvGrpSpPr>
              <a:grpSpLocks/>
            </p:cNvGrpSpPr>
            <p:nvPr/>
          </p:nvGrpSpPr>
          <p:grpSpPr bwMode="auto">
            <a:xfrm>
              <a:off x="2990284" y="4374190"/>
              <a:ext cx="2052914" cy="913418"/>
              <a:chOff x="2990445" y="4374122"/>
              <a:chExt cx="2053127" cy="913228"/>
            </a:xfrm>
          </p:grpSpPr>
          <p:pic>
            <p:nvPicPr>
              <p:cNvPr id="45142" name="Picture 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75" t="20660" r="17738"/>
              <a:stretch>
                <a:fillRect/>
              </a:stretch>
            </p:blipFill>
            <p:spPr bwMode="auto">
              <a:xfrm>
                <a:off x="2990445" y="4374122"/>
                <a:ext cx="1065487" cy="69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43" name="Text Box 35"/>
              <p:cNvSpPr txBox="1">
                <a:spLocks noChangeArrowheads="1"/>
              </p:cNvSpPr>
              <p:nvPr/>
            </p:nvSpPr>
            <p:spPr bwMode="auto">
              <a:xfrm>
                <a:off x="3833716" y="4959190"/>
                <a:ext cx="1209856" cy="32816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ja-JP" dirty="0"/>
                  <a:t>DR-C130</a:t>
                </a:r>
                <a:endParaRPr lang="en-US" altLang="ja-JP" dirty="0"/>
              </a:p>
            </p:txBody>
          </p:sp>
        </p:grpSp>
        <p:grpSp>
          <p:nvGrpSpPr>
            <p:cNvPr id="45136" name="Group 13"/>
            <p:cNvGrpSpPr>
              <a:grpSpLocks/>
            </p:cNvGrpSpPr>
            <p:nvPr/>
          </p:nvGrpSpPr>
          <p:grpSpPr bwMode="auto">
            <a:xfrm>
              <a:off x="5716117" y="4307296"/>
              <a:ext cx="1960383" cy="985058"/>
              <a:chOff x="5724411" y="4327634"/>
              <a:chExt cx="1961636" cy="815581"/>
            </a:xfrm>
          </p:grpSpPr>
          <p:pic>
            <p:nvPicPr>
              <p:cNvPr id="45137" name="Picture 73" descr="J_Turn_no_arrow low res">
                <a:hlinkClick r:id="rId8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411" y="4327634"/>
                <a:ext cx="770647" cy="68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38" name="Text Box 74"/>
              <p:cNvSpPr txBox="1">
                <a:spLocks noChangeArrowheads="1"/>
              </p:cNvSpPr>
              <p:nvPr/>
            </p:nvSpPr>
            <p:spPr bwMode="auto">
              <a:xfrm>
                <a:off x="6308151" y="4871456"/>
                <a:ext cx="1377896" cy="27175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ja-JP" dirty="0"/>
                  <a:t>DR-C22</a:t>
                </a:r>
                <a:r>
                  <a:rPr lang="ru-RU" altLang="ja-JP" dirty="0"/>
                  <a:t>5 </a:t>
                </a:r>
                <a:r>
                  <a:rPr lang="en-US" altLang="ja-JP" dirty="0"/>
                  <a:t>W</a:t>
                </a:r>
              </a:p>
            </p:txBody>
          </p:sp>
          <p:pic>
            <p:nvPicPr>
              <p:cNvPr id="45139" name="Picture 2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1963" y="4329875"/>
                <a:ext cx="393390" cy="19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076" name="Group 16"/>
          <p:cNvGrpSpPr>
            <a:grpSpLocks/>
          </p:cNvGrpSpPr>
          <p:nvPr/>
        </p:nvGrpSpPr>
        <p:grpSpPr bwMode="auto">
          <a:xfrm>
            <a:off x="1276429" y="4076312"/>
            <a:ext cx="2921987" cy="631045"/>
            <a:chOff x="1708864" y="5401491"/>
            <a:chExt cx="3897697" cy="840246"/>
          </a:xfrm>
        </p:grpSpPr>
        <p:pic>
          <p:nvPicPr>
            <p:cNvPr id="45126" name="Picture 1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864" y="5401491"/>
              <a:ext cx="1444163" cy="710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27" name="Text Box 32"/>
            <p:cNvSpPr txBox="1">
              <a:spLocks noChangeArrowheads="1"/>
            </p:cNvSpPr>
            <p:nvPr/>
          </p:nvSpPr>
          <p:spPr bwMode="auto">
            <a:xfrm>
              <a:off x="2813067" y="5913890"/>
              <a:ext cx="851178" cy="32784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/>
                <a:t>P-208</a:t>
              </a:r>
            </a:p>
          </p:txBody>
        </p:sp>
        <p:grpSp>
          <p:nvGrpSpPr>
            <p:cNvPr id="45128" name="Group 7"/>
            <p:cNvGrpSpPr>
              <a:grpSpLocks/>
            </p:cNvGrpSpPr>
            <p:nvPr/>
          </p:nvGrpSpPr>
          <p:grpSpPr bwMode="auto">
            <a:xfrm>
              <a:off x="3628029" y="5591369"/>
              <a:ext cx="1978532" cy="643099"/>
              <a:chOff x="3628029" y="5591369"/>
              <a:chExt cx="1978532" cy="643099"/>
            </a:xfrm>
          </p:grpSpPr>
          <p:pic>
            <p:nvPicPr>
              <p:cNvPr id="45129" name="Picture 1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8029" y="5591369"/>
                <a:ext cx="853459" cy="386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130" name="Text Box 32"/>
              <p:cNvSpPr txBox="1">
                <a:spLocks noChangeArrowheads="1"/>
              </p:cNvSpPr>
              <p:nvPr/>
            </p:nvSpPr>
            <p:spPr bwMode="auto">
              <a:xfrm>
                <a:off x="4410335" y="5906621"/>
                <a:ext cx="1196226" cy="32784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1000"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/>
                  <a:t>P-215</a:t>
                </a:r>
                <a:r>
                  <a:rPr lang="ru-RU" altLang="ja-JP" dirty="0"/>
                  <a:t>II</a:t>
                </a:r>
                <a:endParaRPr lang="en-US" altLang="ja-JP" dirty="0"/>
              </a:p>
            </p:txBody>
          </p:sp>
        </p:grp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989303" y="869220"/>
            <a:ext cx="2351220" cy="671235"/>
            <a:chOff x="4620770" y="1463691"/>
            <a:chExt cx="3135745" cy="895087"/>
          </a:xfrm>
        </p:grpSpPr>
        <p:sp>
          <p:nvSpPr>
            <p:cNvPr id="45124" name="Text Box 14"/>
            <p:cNvSpPr txBox="1">
              <a:spLocks noChangeArrowheads="1"/>
            </p:cNvSpPr>
            <p:nvPr/>
          </p:nvSpPr>
          <p:spPr bwMode="auto">
            <a:xfrm>
              <a:off x="5927239" y="2030444"/>
              <a:ext cx="1829276" cy="32833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/>
                <a:t>DR-X10C</a:t>
              </a:r>
            </a:p>
          </p:txBody>
        </p:sp>
        <p:pic>
          <p:nvPicPr>
            <p:cNvPr id="45125" name="Picture 7" descr="slide0015_image 30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70" y="1463691"/>
              <a:ext cx="1290973" cy="83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8" name="Group 23"/>
          <p:cNvGrpSpPr>
            <a:grpSpLocks/>
          </p:cNvGrpSpPr>
          <p:nvPr/>
        </p:nvGrpSpPr>
        <p:grpSpPr bwMode="auto">
          <a:xfrm>
            <a:off x="1363161" y="783724"/>
            <a:ext cx="1589206" cy="905454"/>
            <a:chOff x="2217750" y="1060795"/>
            <a:chExt cx="2120950" cy="1207420"/>
          </a:xfrm>
        </p:grpSpPr>
        <p:sp>
          <p:nvSpPr>
            <p:cNvPr id="45122" name="Text Box 62"/>
            <p:cNvSpPr txBox="1">
              <a:spLocks noChangeArrowheads="1"/>
            </p:cNvSpPr>
            <p:nvPr/>
          </p:nvSpPr>
          <p:spPr bwMode="auto">
            <a:xfrm>
              <a:off x="3308152" y="1734670"/>
              <a:ext cx="1030548" cy="53354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dirty="0"/>
                <a:t>DR-G1130</a:t>
              </a:r>
            </a:p>
          </p:txBody>
        </p:sp>
        <p:pic>
          <p:nvPicPr>
            <p:cNvPr id="45123" name="Picture 8" descr="DR-6050C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50" y="1060795"/>
              <a:ext cx="1264649" cy="103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9" name="Group 28"/>
          <p:cNvGrpSpPr>
            <a:grpSpLocks/>
          </p:cNvGrpSpPr>
          <p:nvPr/>
        </p:nvGrpSpPr>
        <p:grpSpPr bwMode="auto">
          <a:xfrm>
            <a:off x="5146276" y="2380771"/>
            <a:ext cx="1987291" cy="828679"/>
            <a:chOff x="5940486" y="3189879"/>
            <a:chExt cx="3649638" cy="1117440"/>
          </a:xfrm>
        </p:grpSpPr>
        <p:sp>
          <p:nvSpPr>
            <p:cNvPr id="155" name="AutoShape 3"/>
            <p:cNvSpPr>
              <a:spLocks noChangeArrowheads="1"/>
            </p:cNvSpPr>
            <p:nvPr/>
          </p:nvSpPr>
          <p:spPr bwMode="auto">
            <a:xfrm>
              <a:off x="5940486" y="3189879"/>
              <a:ext cx="3646454" cy="9871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GB" sz="1350">
                <a:solidFill>
                  <a:srgbClr val="666666"/>
                </a:solidFill>
                <a:ea typeface="ＭＳ Ｐゴシック" pitchFamily="50" charset="-128"/>
              </a:endParaRPr>
            </a:p>
          </p:txBody>
        </p:sp>
        <p:pic>
          <p:nvPicPr>
            <p:cNvPr id="45119" name="Picture 2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263" y="3236504"/>
              <a:ext cx="966399" cy="55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120" name="Text Box 28"/>
            <p:cNvSpPr txBox="1">
              <a:spLocks noChangeArrowheads="1"/>
            </p:cNvSpPr>
            <p:nvPr/>
          </p:nvSpPr>
          <p:spPr bwMode="auto">
            <a:xfrm>
              <a:off x="7800905" y="3236504"/>
              <a:ext cx="1725869" cy="328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fontAlgn="ctr">
                <a:spcBef>
                  <a:spcPct val="0"/>
                </a:spcBef>
                <a:buFontTx/>
                <a:buNone/>
                <a:defRPr sz="1000">
                  <a:solidFill>
                    <a:srgbClr val="FF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9pPr>
            </a:lstStyle>
            <a:p>
              <a:r>
                <a:rPr lang="ru-RU" altLang="ja-JP" dirty="0"/>
                <a:t>ОПЦИИ</a:t>
              </a:r>
              <a:endParaRPr lang="en-US" altLang="ja-JP" dirty="0"/>
            </a:p>
          </p:txBody>
        </p:sp>
        <p:sp>
          <p:nvSpPr>
            <p:cNvPr id="45121" name="Text Box 80"/>
            <p:cNvSpPr txBox="1">
              <a:spLocks noChangeArrowheads="1"/>
            </p:cNvSpPr>
            <p:nvPr/>
          </p:nvSpPr>
          <p:spPr bwMode="auto">
            <a:xfrm>
              <a:off x="6072003" y="3752416"/>
              <a:ext cx="3518121" cy="55490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ja-JP" dirty="0"/>
                <a:t>Планшеты </a:t>
              </a:r>
              <a:r>
                <a:rPr lang="en-US" altLang="ja-JP" dirty="0"/>
                <a:t>A3, A4 </a:t>
              </a:r>
              <a:r>
                <a:rPr lang="ru-RU" altLang="ja-JP" dirty="0"/>
                <a:t> и сетевые адаптеры</a:t>
              </a:r>
              <a:endParaRPr lang="en-US" altLang="ja-JP" dirty="0"/>
            </a:p>
          </p:txBody>
        </p:sp>
      </p:grpSp>
      <p:grpSp>
        <p:nvGrpSpPr>
          <p:cNvPr id="45080" name="Group 25"/>
          <p:cNvGrpSpPr>
            <a:grpSpLocks/>
          </p:cNvGrpSpPr>
          <p:nvPr/>
        </p:nvGrpSpPr>
        <p:grpSpPr bwMode="auto">
          <a:xfrm>
            <a:off x="4021381" y="4016274"/>
            <a:ext cx="1640761" cy="712999"/>
            <a:chOff x="5984469" y="5355706"/>
            <a:chExt cx="2186556" cy="952180"/>
          </a:xfrm>
        </p:grpSpPr>
        <p:grpSp>
          <p:nvGrpSpPr>
            <p:cNvPr id="45110" name="Group 19"/>
            <p:cNvGrpSpPr>
              <a:grpSpLocks/>
            </p:cNvGrpSpPr>
            <p:nvPr/>
          </p:nvGrpSpPr>
          <p:grpSpPr bwMode="auto">
            <a:xfrm>
              <a:off x="5984469" y="5355706"/>
              <a:ext cx="1733793" cy="952180"/>
              <a:chOff x="5204159" y="5370849"/>
              <a:chExt cx="1733793" cy="952180"/>
            </a:xfrm>
          </p:grpSpPr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>
                <a:off x="5204159" y="5370849"/>
                <a:ext cx="1733793" cy="9521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GB" sz="1350">
                  <a:solidFill>
                    <a:srgbClr val="666666"/>
                  </a:solidFill>
                  <a:ea typeface="ＭＳ Ｐゴシック" pitchFamily="50" charset="-128"/>
                </a:endParaRPr>
              </a:p>
            </p:txBody>
          </p:sp>
          <p:grpSp>
            <p:nvGrpSpPr>
              <p:cNvPr id="45113" name="Group 14"/>
              <p:cNvGrpSpPr>
                <a:grpSpLocks/>
              </p:cNvGrpSpPr>
              <p:nvPr/>
            </p:nvGrpSpPr>
            <p:grpSpPr bwMode="auto">
              <a:xfrm>
                <a:off x="5571707" y="5389315"/>
                <a:ext cx="1366245" cy="577051"/>
                <a:chOff x="5643622" y="5437713"/>
                <a:chExt cx="1293909" cy="543181"/>
              </a:xfrm>
            </p:grpSpPr>
            <p:sp>
              <p:nvSpPr>
                <p:cNvPr id="4511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770177" y="5437713"/>
                  <a:ext cx="1167354" cy="309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fontAlgn="ctr">
                    <a:spcBef>
                      <a:spcPct val="0"/>
                    </a:spcBef>
                    <a:buFontTx/>
                    <a:buNone/>
                    <a:defRPr sz="1000">
                      <a:latin typeface="+mj-lt"/>
                      <a:ea typeface="+mj-ea"/>
                      <a:cs typeface="+mj-cs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latin typeface="DendaNew" panose="02000803050000020004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9pPr>
                </a:lstStyle>
                <a:p>
                  <a:r>
                    <a:rPr lang="ru-RU" altLang="ja-JP" dirty="0">
                      <a:solidFill>
                        <a:srgbClr val="FF0000"/>
                      </a:solidFill>
                    </a:rPr>
                    <a:t>ОПЦИЯ</a:t>
                  </a:r>
                  <a:endParaRPr lang="en-US" altLang="ja-JP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5115" name="グループ化 42"/>
                <p:cNvGrpSpPr>
                  <a:grpSpLocks/>
                </p:cNvGrpSpPr>
                <p:nvPr/>
              </p:nvGrpSpPr>
              <p:grpSpPr bwMode="auto">
                <a:xfrm>
                  <a:off x="5643622" y="5665186"/>
                  <a:ext cx="839119" cy="315708"/>
                  <a:chOff x="4784704" y="5008802"/>
                  <a:chExt cx="629175" cy="420943"/>
                </a:xfrm>
              </p:grpSpPr>
              <p:pic>
                <p:nvPicPr>
                  <p:cNvPr id="45116" name="Picture 14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4704" y="5160640"/>
                    <a:ext cx="386838" cy="26910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117" name="Picture 2">
                    <a:hlinkClick r:id="rId14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18913" y="5008802"/>
                    <a:ext cx="294966" cy="2570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45111" name="Text Box 80"/>
            <p:cNvSpPr txBox="1">
              <a:spLocks noChangeArrowheads="1"/>
            </p:cNvSpPr>
            <p:nvPr/>
          </p:nvSpPr>
          <p:spPr bwMode="auto">
            <a:xfrm>
              <a:off x="6638102" y="5934641"/>
              <a:ext cx="1532923" cy="3390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ja-JP" dirty="0"/>
                <a:t>Модуль </a:t>
              </a:r>
              <a:r>
                <a:rPr lang="en-US" altLang="ja-JP" dirty="0" err="1"/>
                <a:t>WiFi</a:t>
              </a:r>
              <a:endParaRPr lang="en-US" altLang="ja-JP" dirty="0"/>
            </a:p>
          </p:txBody>
        </p:sp>
      </p:grpSp>
      <p:grpSp>
        <p:nvGrpSpPr>
          <p:cNvPr id="45081" name="Group 26"/>
          <p:cNvGrpSpPr>
            <a:grpSpLocks/>
          </p:cNvGrpSpPr>
          <p:nvPr/>
        </p:nvGrpSpPr>
        <p:grpSpPr bwMode="auto">
          <a:xfrm>
            <a:off x="7195679" y="2721546"/>
            <a:ext cx="1761803" cy="878203"/>
            <a:chOff x="9652912" y="3207058"/>
            <a:chExt cx="2374836" cy="996158"/>
          </a:xfrm>
        </p:grpSpPr>
        <p:grpSp>
          <p:nvGrpSpPr>
            <p:cNvPr id="45106" name="Group 6"/>
            <p:cNvGrpSpPr>
              <a:grpSpLocks/>
            </p:cNvGrpSpPr>
            <p:nvPr/>
          </p:nvGrpSpPr>
          <p:grpSpPr bwMode="auto">
            <a:xfrm>
              <a:off x="9652912" y="3207058"/>
              <a:ext cx="2354929" cy="969877"/>
              <a:chOff x="5334860" y="3150996"/>
              <a:chExt cx="2845304" cy="969877"/>
            </a:xfrm>
          </p:grpSpPr>
          <p:sp>
            <p:nvSpPr>
              <p:cNvPr id="45108" name="AutoShape 5"/>
              <p:cNvSpPr>
                <a:spLocks noChangeArrowheads="1"/>
              </p:cNvSpPr>
              <p:nvPr/>
            </p:nvSpPr>
            <p:spPr bwMode="auto">
              <a:xfrm>
                <a:off x="5334860" y="3150996"/>
                <a:ext cx="2845304" cy="96987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ru-RU" sz="1200">
                  <a:solidFill>
                    <a:srgbClr val="666666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45109" name="Picture 43" descr="新聞紙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2835" y="3218643"/>
                <a:ext cx="821955" cy="748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107" name="Text Box 62"/>
            <p:cNvSpPr txBox="1">
              <a:spLocks noChangeArrowheads="1"/>
            </p:cNvSpPr>
            <p:nvPr/>
          </p:nvSpPr>
          <p:spPr bwMode="auto">
            <a:xfrm>
              <a:off x="10466072" y="3669644"/>
              <a:ext cx="1561676" cy="5335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ja-JP" dirty="0"/>
                <a:t> </a:t>
              </a:r>
              <a:r>
                <a:rPr lang="en-US" altLang="ja-JP" dirty="0" err="1"/>
                <a:t>ScanFront</a:t>
              </a:r>
              <a:r>
                <a:rPr lang="ru-RU" altLang="ja-JP" dirty="0"/>
                <a:t> </a:t>
              </a:r>
              <a:r>
                <a:rPr lang="en-US" altLang="ja-JP" dirty="0" smtClean="0"/>
                <a:t>330</a:t>
              </a:r>
              <a:endParaRPr lang="en-US" altLang="ja-JP" dirty="0"/>
            </a:p>
          </p:txBody>
        </p:sp>
      </p:grpSp>
      <p:sp>
        <p:nvSpPr>
          <p:cNvPr id="45082" name="Text Box 28"/>
          <p:cNvSpPr txBox="1">
            <a:spLocks noChangeArrowheads="1"/>
          </p:cNvSpPr>
          <p:nvPr/>
        </p:nvSpPr>
        <p:spPr bwMode="auto">
          <a:xfrm>
            <a:off x="7695508" y="2891258"/>
            <a:ext cx="13581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fontAlgn="ctr">
              <a:spcBef>
                <a:spcPct val="0"/>
              </a:spcBef>
              <a:buFontTx/>
              <a:buNone/>
              <a:defRPr sz="1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9pPr>
          </a:lstStyle>
          <a:p>
            <a:r>
              <a:rPr lang="ru-RU" altLang="ja-JP" dirty="0" smtClean="0"/>
              <a:t>СЕТЕВОЙ СКАНЕР</a:t>
            </a:r>
            <a:endParaRPr lang="en-US" altLang="ja-JP" dirty="0"/>
          </a:p>
        </p:txBody>
      </p:sp>
      <p:grpSp>
        <p:nvGrpSpPr>
          <p:cNvPr id="45085" name="Group 1"/>
          <p:cNvGrpSpPr>
            <a:grpSpLocks/>
          </p:cNvGrpSpPr>
          <p:nvPr/>
        </p:nvGrpSpPr>
        <p:grpSpPr bwMode="auto">
          <a:xfrm>
            <a:off x="2621075" y="2415823"/>
            <a:ext cx="1372980" cy="738263"/>
            <a:chOff x="2085828" y="2181240"/>
            <a:chExt cx="1832335" cy="983941"/>
          </a:xfrm>
        </p:grpSpPr>
        <p:pic>
          <p:nvPicPr>
            <p:cNvPr id="45104" name="Picture 9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828" y="2181240"/>
              <a:ext cx="1285169" cy="75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5" name="Text Box 62"/>
            <p:cNvSpPr txBox="1">
              <a:spLocks noChangeArrowheads="1"/>
            </p:cNvSpPr>
            <p:nvPr/>
          </p:nvSpPr>
          <p:spPr bwMode="auto">
            <a:xfrm>
              <a:off x="2648475" y="2837023"/>
              <a:ext cx="1269688" cy="32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buFontTx/>
                <a:buNone/>
                <a:defRPr sz="1000">
                  <a:latin typeface="+mj-lt"/>
                  <a:ea typeface="+mj-ea"/>
                  <a:cs typeface="+mj-c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latin typeface="DendaNew" panose="02000803050000020004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DendaNew" panose="02000803050000020004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latin typeface="DendaNew" panose="02000803050000020004" pitchFamily="2" charset="0"/>
                </a:defRPr>
              </a:lvl9pPr>
            </a:lstStyle>
            <a:p>
              <a:r>
                <a:rPr lang="en-US" altLang="ja-JP" dirty="0"/>
                <a:t>DR-M</a:t>
              </a:r>
              <a:r>
                <a:rPr lang="ru-RU" altLang="ja-JP" dirty="0"/>
                <a:t>1060</a:t>
              </a:r>
              <a:endParaRPr lang="en-US" altLang="ja-JP" dirty="0"/>
            </a:p>
          </p:txBody>
        </p:sp>
      </p:grpSp>
      <p:grpSp>
        <p:nvGrpSpPr>
          <p:cNvPr id="45086" name="Group 4"/>
          <p:cNvGrpSpPr>
            <a:grpSpLocks/>
          </p:cNvGrpSpPr>
          <p:nvPr/>
        </p:nvGrpSpPr>
        <p:grpSpPr bwMode="auto">
          <a:xfrm>
            <a:off x="4781271" y="804596"/>
            <a:ext cx="4220857" cy="749435"/>
            <a:chOff x="6310312" y="1079890"/>
            <a:chExt cx="4879014" cy="1012951"/>
          </a:xfrm>
        </p:grpSpPr>
        <p:grpSp>
          <p:nvGrpSpPr>
            <p:cNvPr id="45095" name="Group 27"/>
            <p:cNvGrpSpPr>
              <a:grpSpLocks/>
            </p:cNvGrpSpPr>
            <p:nvPr/>
          </p:nvGrpSpPr>
          <p:grpSpPr bwMode="auto">
            <a:xfrm>
              <a:off x="6310312" y="1079890"/>
              <a:ext cx="4879014" cy="1012951"/>
              <a:chOff x="6401003" y="1060792"/>
              <a:chExt cx="4878938" cy="1012033"/>
            </a:xfrm>
          </p:grpSpPr>
          <p:grpSp>
            <p:nvGrpSpPr>
              <p:cNvPr id="45098" name="Group 5"/>
              <p:cNvGrpSpPr>
                <a:grpSpLocks/>
              </p:cNvGrpSpPr>
              <p:nvPr/>
            </p:nvGrpSpPr>
            <p:grpSpPr bwMode="auto">
              <a:xfrm>
                <a:off x="6401003" y="1060792"/>
                <a:ext cx="4878938" cy="1012033"/>
                <a:chOff x="6028404" y="2137243"/>
                <a:chExt cx="5148735" cy="983176"/>
              </a:xfrm>
            </p:grpSpPr>
            <p:sp>
              <p:nvSpPr>
                <p:cNvPr id="191" name="AutoShape 64"/>
                <p:cNvSpPr>
                  <a:spLocks noChangeArrowheads="1"/>
                </p:cNvSpPr>
                <p:nvPr/>
              </p:nvSpPr>
              <p:spPr bwMode="auto">
                <a:xfrm>
                  <a:off x="6028404" y="2137243"/>
                  <a:ext cx="5148735" cy="98317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 sz="1350">
                    <a:solidFill>
                      <a:srgbClr val="666666"/>
                    </a:solidFill>
                    <a:ea typeface="ＭＳ Ｐゴシック" pitchFamily="50" charset="-128"/>
                  </a:endParaRPr>
                </a:p>
              </p:txBody>
            </p:sp>
            <p:sp>
              <p:nvSpPr>
                <p:cNvPr id="4510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145965" y="2148856"/>
                  <a:ext cx="3111153" cy="3350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fontAlgn="ctr">
                    <a:spcBef>
                      <a:spcPct val="0"/>
                    </a:spcBef>
                    <a:buFontTx/>
                    <a:buNone/>
                    <a:defRPr sz="1000">
                      <a:solidFill>
                        <a:srgbClr val="FF0000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latin typeface="DendaNew" panose="02000803050000020004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latin typeface="DendaNew" panose="02000803050000020004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latin typeface="DendaNew" panose="02000803050000020004" pitchFamily="2" charset="0"/>
                    </a:defRPr>
                  </a:lvl9pPr>
                </a:lstStyle>
                <a:p>
                  <a:r>
                    <a:rPr lang="ru-RU" altLang="ru-RU" dirty="0"/>
                    <a:t>ПРОГРАММНОЕ ОБЕСПЕЧЕНИЕ </a:t>
                  </a:r>
                  <a:endParaRPr lang="en-US" altLang="ru-RU" dirty="0"/>
                </a:p>
              </p:txBody>
            </p:sp>
            <p:pic>
              <p:nvPicPr>
                <p:cNvPr id="45102" name="Picture 4" descr="新聞紙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2069" y="2843932"/>
                  <a:ext cx="1377115" cy="25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103" name="Picture 44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8591" y="2588998"/>
                  <a:ext cx="1617832" cy="378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5099" name="Text Box 22"/>
              <p:cNvSpPr txBox="1">
                <a:spLocks noChangeArrowheads="1"/>
              </p:cNvSpPr>
              <p:nvPr/>
            </p:nvSpPr>
            <p:spPr bwMode="auto">
              <a:xfrm>
                <a:off x="9721014" y="1738148"/>
                <a:ext cx="1558927" cy="32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DendaNew" panose="02000803050000020004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ja-JP" sz="900">
                    <a:solidFill>
                      <a:srgbClr val="666666"/>
                    </a:solidFill>
                    <a:cs typeface="Arial" panose="020B0604020202020204" pitchFamily="34" charset="0"/>
                  </a:rPr>
                  <a:t>Mobile</a:t>
                </a:r>
              </a:p>
            </p:txBody>
          </p:sp>
        </p:grpSp>
        <p:pic>
          <p:nvPicPr>
            <p:cNvPr id="45096" name="Picture 4" descr="新聞紙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085" y="1506838"/>
              <a:ext cx="1304974" cy="27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97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203" y="1380750"/>
              <a:ext cx="1456127" cy="41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88" name="Group 196"/>
          <p:cNvGrpSpPr>
            <a:grpSpLocks/>
          </p:cNvGrpSpPr>
          <p:nvPr/>
        </p:nvGrpSpPr>
        <p:grpSpPr bwMode="auto">
          <a:xfrm>
            <a:off x="1349992" y="3220662"/>
            <a:ext cx="1563397" cy="739629"/>
            <a:chOff x="1912533" y="4305300"/>
            <a:chExt cx="2084877" cy="986307"/>
          </a:xfrm>
        </p:grpSpPr>
        <p:pic>
          <p:nvPicPr>
            <p:cNvPr id="45093" name="図 23" descr="01 FuriR.jp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533" y="4305300"/>
              <a:ext cx="1056740" cy="79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4" name="Text Box 35"/>
            <p:cNvSpPr txBox="1">
              <a:spLocks noChangeArrowheads="1"/>
            </p:cNvSpPr>
            <p:nvPr/>
          </p:nvSpPr>
          <p:spPr bwMode="auto">
            <a:xfrm>
              <a:off x="2788382" y="4963267"/>
              <a:ext cx="1209028" cy="32834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1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altLang="ja-JP" dirty="0"/>
                <a:t>DR-F1</a:t>
              </a:r>
              <a:r>
                <a:rPr lang="ru-RU" altLang="ja-JP" dirty="0"/>
                <a:t>2</a:t>
              </a:r>
              <a:r>
                <a:rPr lang="en-GB" altLang="ja-JP" dirty="0"/>
                <a:t>0</a:t>
              </a:r>
              <a:endParaRPr lang="en-US" altLang="ja-JP" dirty="0"/>
            </a:p>
          </p:txBody>
        </p:sp>
      </p:grpSp>
      <p:pic>
        <p:nvPicPr>
          <p:cNvPr id="45090" name="Picture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62" y="2418594"/>
            <a:ext cx="1140322" cy="57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2" name="Text Box 62"/>
          <p:cNvSpPr txBox="1">
            <a:spLocks noChangeArrowheads="1"/>
          </p:cNvSpPr>
          <p:nvPr/>
        </p:nvSpPr>
        <p:spPr bwMode="auto">
          <a:xfrm>
            <a:off x="1758605" y="2900250"/>
            <a:ext cx="1126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buFontTx/>
              <a:buNone/>
              <a:defRPr sz="100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DendaNew" panose="0200080305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DendaNew" panose="0200080305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DendaNew" panose="02000803050000020004" pitchFamily="2" charset="0"/>
              </a:defRPr>
            </a:lvl9pPr>
          </a:lstStyle>
          <a:p>
            <a:r>
              <a:rPr lang="en-US" altLang="ja-JP" dirty="0"/>
              <a:t>DR-M</a:t>
            </a:r>
            <a:r>
              <a:rPr lang="ru-RU" altLang="ja-JP" dirty="0"/>
              <a:t>160II</a:t>
            </a:r>
            <a:endParaRPr lang="en-US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Модельный </a:t>
            </a:r>
            <a:r>
              <a:rPr lang="ru-RU" dirty="0">
                <a:solidFill>
                  <a:srgbClr val="FF0000"/>
                </a:solidFill>
              </a:rPr>
              <a:t>ряд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5" y="3202849"/>
            <a:ext cx="603788" cy="603788"/>
          </a:xfrm>
          <a:prstGeom prst="rect">
            <a:avLst/>
          </a:prstGeom>
        </p:spPr>
      </p:pic>
      <p:sp>
        <p:nvSpPr>
          <p:cNvPr id="105" name="Text Box 80"/>
          <p:cNvSpPr txBox="1">
            <a:spLocks noChangeArrowheads="1"/>
          </p:cNvSpPr>
          <p:nvPr/>
        </p:nvSpPr>
        <p:spPr bwMode="auto">
          <a:xfrm>
            <a:off x="5706964" y="3697305"/>
            <a:ext cx="679446" cy="400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DR-</a:t>
            </a:r>
            <a:r>
              <a:rPr lang="ru-RU" altLang="ja-JP" dirty="0" smtClean="0"/>
              <a:t>С2</a:t>
            </a:r>
            <a:r>
              <a:rPr lang="en-US" altLang="ja-JP" dirty="0" smtClean="0"/>
              <a:t>40</a:t>
            </a:r>
            <a:endParaRPr lang="en-US" altLang="ja-JP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xplosion 2 4"/>
          <p:cNvSpPr/>
          <p:nvPr/>
        </p:nvSpPr>
        <p:spPr>
          <a:xfrm>
            <a:off x="5532123" y="3930464"/>
            <a:ext cx="1615251" cy="1164834"/>
          </a:xfrm>
          <a:prstGeom prst="irregularSeal2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8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0822" y="146702"/>
            <a:ext cx="8640067" cy="8701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Два подхода к мобильности</a:t>
            </a:r>
            <a:r>
              <a:rPr lang="en-US" altLang="ru-RU" dirty="0" smtClean="0">
                <a:solidFill>
                  <a:srgbClr val="FF0000"/>
                </a:solidFill>
              </a:rPr>
              <a:t>?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[MASTER] Picture_Portable scanners_370x21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45" y="1016876"/>
            <a:ext cx="3318900" cy="18837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5557" r="35040" b="9263"/>
          <a:stretch/>
        </p:blipFill>
        <p:spPr>
          <a:xfrm>
            <a:off x="541684" y="998100"/>
            <a:ext cx="2322562" cy="19024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58368" y="3523488"/>
            <a:ext cx="140208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2400" dirty="0" smtClean="0"/>
              <a:t>Мобильный пользователь или (и) мобильный сканер</a:t>
            </a:r>
          </a:p>
        </p:txBody>
      </p:sp>
    </p:spTree>
    <p:extLst>
      <p:ext uri="{BB962C8B-B14F-4D97-AF65-F5344CB8AC3E}">
        <p14:creationId xmlns:p14="http://schemas.microsoft.com/office/powerpoint/2010/main" val="37712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Мобильный пользователь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720" y="4165679"/>
            <a:ext cx="4808159" cy="364410"/>
          </a:xfrm>
        </p:spPr>
        <p:txBody>
          <a:bodyPr/>
          <a:lstStyle/>
          <a:p>
            <a:r>
              <a:rPr lang="ru-RU" dirty="0" smtClean="0"/>
              <a:t>Встроенный или опционный  </a:t>
            </a:r>
            <a:r>
              <a:rPr lang="en-US" dirty="0" err="1" smtClean="0"/>
              <a:t>WiFi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428538" y="1670304"/>
            <a:ext cx="2473158" cy="2938271"/>
            <a:chOff x="428538" y="1409476"/>
            <a:chExt cx="2136892" cy="3022720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8" y="3595241"/>
              <a:ext cx="2136892" cy="836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73" y="1409476"/>
              <a:ext cx="1758757" cy="240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Использование и обмен по беспроводным сет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7" y="1577822"/>
            <a:ext cx="83820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b="5515"/>
          <a:stretch/>
        </p:blipFill>
        <p:spPr>
          <a:xfrm>
            <a:off x="5638799" y="2080276"/>
            <a:ext cx="3131415" cy="1873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724" y="952257"/>
            <a:ext cx="1390008" cy="1103472"/>
          </a:xfrm>
          <a:prstGeom prst="rect">
            <a:avLst/>
          </a:prstGeom>
        </p:spPr>
      </p:pic>
      <p:pic>
        <p:nvPicPr>
          <p:cNvPr id="14" name="Picture 4" descr="Использование и обмен по беспроводным сет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79" y="3767442"/>
            <a:ext cx="590642" cy="3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9" y="3051702"/>
            <a:ext cx="317019" cy="28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1954" y="2145470"/>
            <a:ext cx="317019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Мобильный сканер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/>
              <a:t>20/10/2015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http://t1.gstatic.com/images?q=tbn:ANd9GcSFoAtvaoNbEpEpLw_4blVQ33JLwR-Yn4J-r60cF0KDjvpY-6NGUvErXS_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4" y="1869385"/>
            <a:ext cx="681079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t1.gstatic.com/images?q=tbn:ANd9GcQl_Fcfrt-dW7avx9myTNICOUvQ5CngPy4f8ypgiAU2unSFQIpps0Xd0_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8" y="1915107"/>
            <a:ext cx="471573" cy="77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t2.gstatic.com/images?q=tbn:ANd9GcRIPvsgecXi_nyqsnbbIY1rx5S-Crm2dKISz2dn1DJJQD7gmWCIIB3ok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49" y="1748016"/>
            <a:ext cx="14541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t0.gstatic.com/images?q=tbn:ANd9GcTZB39h6-HfvNYD8FEHtVCF-R1ABc2rI685LTuC5k1TIzyzbNGikUd4zC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87" y="1661387"/>
            <a:ext cx="1552436" cy="12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2965" y="3301059"/>
            <a:ext cx="474309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6975" y="358327"/>
            <a:ext cx="2219136" cy="695004"/>
          </a:xfrm>
          <a:prstGeom prst="rect">
            <a:avLst/>
          </a:prstGeom>
        </p:spPr>
      </p:pic>
      <p:pic>
        <p:nvPicPr>
          <p:cNvPr id="19" name="Picture 4" descr="Windows 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81" y="3376970"/>
            <a:ext cx="942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t3.gstatic.com/images?q=tbn:ANd9GcQRq4joFEXrgkK_ye9TPXeoLJKjNhznO13xfO7GxvakTSDnpZF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54" y="3323710"/>
            <a:ext cx="314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3" y="3902139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31" y="3902139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1.avatars.mds.yandex.net/get-entity_search/30719/34985603/S120x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47" y="3163819"/>
            <a:ext cx="368030" cy="4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28805" y="978000"/>
            <a:ext cx="2264008" cy="6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616460" y="995237"/>
            <a:ext cx="2060575" cy="866775"/>
            <a:chOff x="6580796" y="4740277"/>
            <a:chExt cx="2225675" cy="714409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796" y="4740277"/>
              <a:ext cx="2225675" cy="52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37"/>
            <p:cNvSpPr txBox="1">
              <a:spLocks noChangeArrowheads="1"/>
            </p:cNvSpPr>
            <p:nvPr/>
          </p:nvSpPr>
          <p:spPr bwMode="auto">
            <a:xfrm>
              <a:off x="7293787" y="5101586"/>
              <a:ext cx="990199" cy="35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endaNew" pitchFamily="2" charset="0"/>
                  <a:ea typeface="MS PGothic" pitchFamily="34" charset="-128"/>
                </a:defRPr>
              </a:lvl9pPr>
            </a:lstStyle>
            <a:p>
              <a:pPr defTabSz="457200"/>
              <a:r>
                <a:rPr lang="en-GB" sz="1000" b="1">
                  <a:solidFill>
                    <a:prstClr val="black"/>
                  </a:solidFill>
                  <a:latin typeface="Calibri"/>
                </a:rPr>
                <a:t>МОБИЛЬНЫЕ УСТРОЙСТВА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5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non 16x9 CAS PowerPoint Templat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1_Canon 16x9 CAS PowerPoint Templat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non Dark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non Light Grey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non Aqua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anon Green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anon Deep Blu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non Deep Orange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anon Yellow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anon Deep Pink">
  <a:themeElements>
    <a:clrScheme name="Canon">
      <a:dk1>
        <a:sysClr val="windowText" lastClr="000000"/>
      </a:dk1>
      <a:lt1>
        <a:sysClr val="window" lastClr="FFFFFF"/>
      </a:lt1>
      <a:dk2>
        <a:srgbClr val="4B4F54"/>
      </a:dk2>
      <a:lt2>
        <a:srgbClr val="D0D3D4"/>
      </a:lt2>
      <a:accent1>
        <a:srgbClr val="00B2C0"/>
      </a:accent1>
      <a:accent2>
        <a:srgbClr val="A2AD00"/>
      </a:accent2>
      <a:accent3>
        <a:srgbClr val="006FB4"/>
      </a:accent3>
      <a:accent4>
        <a:srgbClr val="EC7A08"/>
      </a:accent4>
      <a:accent5>
        <a:srgbClr val="FECB00"/>
      </a:accent5>
      <a:accent6>
        <a:srgbClr val="A31A7E"/>
      </a:accent6>
      <a:hlink>
        <a:srgbClr val="0000FF"/>
      </a:hlink>
      <a:folHlink>
        <a:srgbClr val="800080"/>
      </a:folHlink>
    </a:clrScheme>
    <a:fontScheme name="Can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B654B0F50A840BB7B00CD72CECF9B" ma:contentTypeVersion="0" ma:contentTypeDescription="Create a new document." ma:contentTypeScope="" ma:versionID="188121d748060a301ccd08fd0bcbe15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C17FC67-F7EE-4267-B36A-B81054D1C1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D742C5-88DA-42CF-BEDB-7A71AF7CB2B5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920E91D-33A3-42FF-8995-91903943B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Canon 16x9 CAS PowerPoint Template</Template>
  <TotalTime>12859</TotalTime>
  <Words>306</Words>
  <Application>Microsoft Office PowerPoint</Application>
  <PresentationFormat>On-screen Show (16:9)</PresentationFormat>
  <Paragraphs>133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ＭＳ ゴシック</vt:lpstr>
      <vt:lpstr>MS PGothic</vt:lpstr>
      <vt:lpstr>MS PGothic</vt:lpstr>
      <vt:lpstr>Arial</vt:lpstr>
      <vt:lpstr>Calibri</vt:lpstr>
      <vt:lpstr>Century Gothic</vt:lpstr>
      <vt:lpstr>DendaNew</vt:lpstr>
      <vt:lpstr>DendaNewCTT</vt:lpstr>
      <vt:lpstr>Times New Roman</vt:lpstr>
      <vt:lpstr>Canon 16x9 CAS PowerPoint Template</vt:lpstr>
      <vt:lpstr>Canon Dark Grey</vt:lpstr>
      <vt:lpstr>Canon Light Grey</vt:lpstr>
      <vt:lpstr>Canon Aqua</vt:lpstr>
      <vt:lpstr>Canon Green</vt:lpstr>
      <vt:lpstr>Canon Deep Blue</vt:lpstr>
      <vt:lpstr>Canon Deep Orange</vt:lpstr>
      <vt:lpstr>Canon Yellow</vt:lpstr>
      <vt:lpstr>Canon Deep Pink</vt:lpstr>
      <vt:lpstr>1_Canon 16x9 CAS PowerPoint Template</vt:lpstr>
      <vt:lpstr>Персональные документные сканеры – роскошь или требование времени</vt:lpstr>
      <vt:lpstr>Модель бизнеса  Canon </vt:lpstr>
      <vt:lpstr>Продукция для бизнеса </vt:lpstr>
      <vt:lpstr>Canon -  лидер российского рынка документных сканеров </vt:lpstr>
      <vt:lpstr>Эволюция  документных сканеров </vt:lpstr>
      <vt:lpstr>Модельный ряд</vt:lpstr>
      <vt:lpstr>Два подхода к мобильности? </vt:lpstr>
      <vt:lpstr>Мобильный пользователь</vt:lpstr>
      <vt:lpstr>Мобильный сканер</vt:lpstr>
      <vt:lpstr>Как это работает?</vt:lpstr>
      <vt:lpstr>Специальное предложение </vt:lpstr>
      <vt:lpstr>PowerPoint Presentation</vt:lpstr>
    </vt:vector>
  </TitlesOfParts>
  <Company>Canon Europe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Print Q4 and H1 activities</dc:title>
  <dc:creator>Abdool-Raman, M. - Mohammad -</dc:creator>
  <cp:lastModifiedBy>Bakulina, E.L. - Elena -</cp:lastModifiedBy>
  <cp:revision>227</cp:revision>
  <cp:lastPrinted>2015-02-02T10:47:00Z</cp:lastPrinted>
  <dcterms:created xsi:type="dcterms:W3CDTF">2014-10-29T17:47:33Z</dcterms:created>
  <dcterms:modified xsi:type="dcterms:W3CDTF">2015-10-20T11:01:19Z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0x010100EC4B654B0F50A840BB7B00CD72CECF9B</vt:lpwstr>
  </property>
</Properties>
</file>